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1"/>
  </p:notesMasterIdLst>
  <p:sldIdLst>
    <p:sldId id="256" r:id="rId2"/>
    <p:sldId id="339" r:id="rId3"/>
    <p:sldId id="338" r:id="rId4"/>
    <p:sldId id="273" r:id="rId5"/>
    <p:sldId id="274" r:id="rId6"/>
    <p:sldId id="308" r:id="rId7"/>
    <p:sldId id="309" r:id="rId8"/>
    <p:sldId id="305" r:id="rId9"/>
    <p:sldId id="310" r:id="rId10"/>
    <p:sldId id="316" r:id="rId11"/>
    <p:sldId id="311" r:id="rId12"/>
    <p:sldId id="313" r:id="rId13"/>
    <p:sldId id="290" r:id="rId14"/>
    <p:sldId id="323" r:id="rId15"/>
    <p:sldId id="332" r:id="rId16"/>
    <p:sldId id="262" r:id="rId17"/>
    <p:sldId id="318" r:id="rId18"/>
    <p:sldId id="267" r:id="rId19"/>
    <p:sldId id="279" r:id="rId20"/>
    <p:sldId id="324" r:id="rId21"/>
    <p:sldId id="325" r:id="rId22"/>
    <p:sldId id="326" r:id="rId23"/>
    <p:sldId id="327" r:id="rId24"/>
    <p:sldId id="329" r:id="rId25"/>
    <p:sldId id="330" r:id="rId26"/>
    <p:sldId id="331" r:id="rId27"/>
    <p:sldId id="335" r:id="rId28"/>
    <p:sldId id="333" r:id="rId29"/>
    <p:sldId id="33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64D"/>
    <a:srgbClr val="37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06" autoAdjust="0"/>
  </p:normalViewPr>
  <p:slideViewPr>
    <p:cSldViewPr snapToGrid="0" snapToObjects="1">
      <p:cViewPr varScale="1">
        <p:scale>
          <a:sx n="78" d="100"/>
          <a:sy n="78" d="100"/>
        </p:scale>
        <p:origin x="-164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johanreimegard:Documents:Presentations:RNASeq%20Workshop:timeline%20(1).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johanreimegard:Documents:Presentations:RNASeq%20Workshop:timeline%20(1).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johanreimegard:Documents:Presentations:RNASeq%20Workshop:timeline%20(1).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johanreimegard:Documents:Presentations:RNASeq%20Workshop:timeline%20(1).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johanreimegard:Documents:Presentations:RNASeq%20Workshop:timeline%20(1).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Abundance</a:t>
            </a:r>
          </a:p>
        </c:rich>
      </c:tx>
      <c:layout/>
      <c:overlay val="0"/>
    </c:title>
    <c:autoTitleDeleted val="0"/>
    <c:plotArea>
      <c:layout/>
      <c:pieChart>
        <c:varyColors val="1"/>
        <c:dLbls>
          <c:showLegendKey val="0"/>
          <c:showVal val="0"/>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Variants</a:t>
            </a:r>
            <a:endParaRPr lang="en-US" dirty="0"/>
          </a:p>
        </c:rich>
      </c:tx>
      <c:layout/>
      <c:overlay val="0"/>
    </c:title>
    <c:autoTitleDeleted val="0"/>
    <c:plotArea>
      <c:layout/>
      <c:pieChart>
        <c:varyColors val="1"/>
        <c:ser>
          <c:idx val="0"/>
          <c:order val="0"/>
          <c:tx>
            <c:strRef>
              <c:f>'timeline (1).csv'!$P$29</c:f>
              <c:strCache>
                <c:ptCount val="1"/>
                <c:pt idx="0">
                  <c:v>Transcripts</c:v>
                </c:pt>
              </c:strCache>
            </c:strRef>
          </c:tx>
          <c:dLbls>
            <c:delete val="1"/>
          </c:dLbls>
          <c:cat>
            <c:strRef>
              <c:f>'timeline (1).csv'!$O$30:$O$32</c:f>
              <c:strCache>
                <c:ptCount val="3"/>
                <c:pt idx="0">
                  <c:v>House keeping RNAs</c:v>
                </c:pt>
                <c:pt idx="1">
                  <c:v>mRNAs</c:v>
                </c:pt>
                <c:pt idx="2">
                  <c:v>Regulatory RNAs</c:v>
                </c:pt>
              </c:strCache>
            </c:strRef>
          </c:cat>
          <c:val>
            <c:numRef>
              <c:f>'timeline (1).csv'!$P$30:$P$32</c:f>
              <c:numCache>
                <c:formatCode>#,##0</c:formatCode>
                <c:ptCount val="3"/>
                <c:pt idx="0">
                  <c:v>14880.0</c:v>
                </c:pt>
                <c:pt idx="1">
                  <c:v>59822.0</c:v>
                </c:pt>
                <c:pt idx="2">
                  <c:v>45410.0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1040395888014"/>
          <c:y val="0.143518518518519"/>
        </c:manualLayout>
      </c:layout>
      <c:overlay val="0"/>
    </c:title>
    <c:autoTitleDeleted val="0"/>
    <c:plotArea>
      <c:layout>
        <c:manualLayout>
          <c:layoutTarget val="inner"/>
          <c:xMode val="edge"/>
          <c:yMode val="edge"/>
          <c:x val="0.0305555555555555"/>
          <c:y val="0.248148148148148"/>
          <c:w val="0.620168416447944"/>
          <c:h val="0.728703703703704"/>
        </c:manualLayout>
      </c:layout>
      <c:ofPieChart>
        <c:ofPieType val="bar"/>
        <c:varyColors val="1"/>
        <c:ser>
          <c:idx val="0"/>
          <c:order val="0"/>
          <c:tx>
            <c:strRef>
              <c:f>'timeline (1).csv'!$P$34</c:f>
              <c:strCache>
                <c:ptCount val="1"/>
                <c:pt idx="0">
                  <c:v>Abundance</c:v>
                </c:pt>
              </c:strCache>
            </c:strRef>
          </c:tx>
          <c:cat>
            <c:strRef>
              <c:f>'timeline (1).csv'!$O$35:$O$39</c:f>
              <c:strCache>
                <c:ptCount val="5"/>
                <c:pt idx="0">
                  <c:v>House keeping RNAs</c:v>
                </c:pt>
                <c:pt idx="1">
                  <c:v>mRNAs</c:v>
                </c:pt>
                <c:pt idx="2">
                  <c:v>Regulatory RNAs</c:v>
                </c:pt>
                <c:pt idx="3">
                  <c:v>Novel intergenic</c:v>
                </c:pt>
                <c:pt idx="4">
                  <c:v>None</c:v>
                </c:pt>
              </c:strCache>
            </c:strRef>
          </c:cat>
          <c:val>
            <c:numRef>
              <c:f>'timeline (1).csv'!$P$35:$P$39</c:f>
              <c:numCache>
                <c:formatCode>General</c:formatCode>
                <c:ptCount val="5"/>
                <c:pt idx="0">
                  <c:v>85.0</c:v>
                </c:pt>
                <c:pt idx="1">
                  <c:v>15.0</c:v>
                </c:pt>
                <c:pt idx="2">
                  <c:v>0.1</c:v>
                </c:pt>
                <c:pt idx="3">
                  <c:v>0.001</c:v>
                </c:pt>
                <c:pt idx="4">
                  <c:v>0.0</c:v>
                </c:pt>
              </c:numCache>
            </c:numRef>
          </c:val>
        </c:ser>
        <c:dLbls>
          <c:showLegendKey val="0"/>
          <c:showVal val="0"/>
          <c:showCatName val="0"/>
          <c:showSerName val="0"/>
          <c:showPercent val="0"/>
          <c:showBubbleSize val="0"/>
          <c:showLeaderLines val="1"/>
        </c:dLbls>
        <c:gapWidth val="100"/>
        <c:splitType val="pos"/>
        <c:splitPos val="2.0"/>
        <c:secondPieSize val="75"/>
        <c:serLines/>
      </c:ofPieChart>
    </c:plotArea>
    <c:legend>
      <c:legendPos val="r"/>
      <c:layout>
        <c:manualLayout>
          <c:xMode val="edge"/>
          <c:yMode val="edge"/>
          <c:x val="0.692390638670166"/>
          <c:y val="0.171725357247011"/>
          <c:w val="0.285387139107612"/>
          <c:h val="0.464882254301546"/>
        </c:manualLayout>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395883683561298"/>
          <c:y val="0.0"/>
        </c:manualLayout>
      </c:layout>
      <c:overlay val="0"/>
    </c:title>
    <c:autoTitleDeleted val="0"/>
    <c:plotArea>
      <c:layout/>
      <c:ofPieChart>
        <c:ofPieType val="bar"/>
        <c:varyColors val="1"/>
        <c:ser>
          <c:idx val="0"/>
          <c:order val="0"/>
          <c:tx>
            <c:strRef>
              <c:f>'timeline (1).csv'!$S$34</c:f>
              <c:strCache>
                <c:ptCount val="1"/>
                <c:pt idx="0">
                  <c:v>Coverage</c:v>
                </c:pt>
              </c:strCache>
            </c:strRef>
          </c:tx>
          <c:cat>
            <c:strRef>
              <c:f>'timeline (1).csv'!$R$35:$R$39</c:f>
              <c:strCache>
                <c:ptCount val="5"/>
                <c:pt idx="0">
                  <c:v>House keeping RNAs</c:v>
                </c:pt>
                <c:pt idx="1">
                  <c:v>mRNAs</c:v>
                </c:pt>
                <c:pt idx="2">
                  <c:v>Regulatory RNAs</c:v>
                </c:pt>
                <c:pt idx="3">
                  <c:v>Novel intergenic</c:v>
                </c:pt>
                <c:pt idx="4">
                  <c:v>None </c:v>
                </c:pt>
              </c:strCache>
            </c:strRef>
          </c:cat>
          <c:val>
            <c:numRef>
              <c:f>'timeline (1).csv'!$S$35:$S$39</c:f>
              <c:numCache>
                <c:formatCode>General</c:formatCode>
                <c:ptCount val="5"/>
                <c:pt idx="0">
                  <c:v>1.0</c:v>
                </c:pt>
                <c:pt idx="1">
                  <c:v>3.0</c:v>
                </c:pt>
                <c:pt idx="2">
                  <c:v>1.0</c:v>
                </c:pt>
                <c:pt idx="3">
                  <c:v>56.0</c:v>
                </c:pt>
                <c:pt idx="4">
                  <c:v>40.0</c:v>
                </c:pt>
              </c:numCache>
            </c:numRef>
          </c:val>
        </c:ser>
        <c:dLbls>
          <c:showLegendKey val="0"/>
          <c:showVal val="0"/>
          <c:showCatName val="0"/>
          <c:showSerName val="0"/>
          <c:showPercent val="0"/>
          <c:showBubbleSize val="0"/>
          <c:showLeaderLines val="1"/>
        </c:dLbls>
        <c:gapWidth val="100"/>
        <c:splitType val="val"/>
        <c:splitPos val="3.0"/>
        <c:secondPieSize val="53"/>
        <c:serLines/>
      </c:of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lineMarker"/>
        <c:varyColors val="0"/>
        <c:ser>
          <c:idx val="0"/>
          <c:order val="0"/>
          <c:tx>
            <c:strRef>
              <c:f>'timeline (1).csv'!$W$4</c:f>
              <c:strCache>
                <c:ptCount val="1"/>
                <c:pt idx="0">
                  <c:v>EST</c:v>
                </c:pt>
              </c:strCache>
            </c:strRef>
          </c:tx>
          <c:marker>
            <c:symbol val="none"/>
          </c:marker>
          <c:xVal>
            <c:numRef>
              <c:f>'timeline (1).csv'!$V$5:$V$11</c:f>
              <c:numCache>
                <c:formatCode>General</c:formatCode>
                <c:ptCount val="7"/>
                <c:pt idx="0">
                  <c:v>1.0E6</c:v>
                </c:pt>
                <c:pt idx="1">
                  <c:v>100000.0</c:v>
                </c:pt>
                <c:pt idx="2">
                  <c:v>10000.0</c:v>
                </c:pt>
                <c:pt idx="3">
                  <c:v>1000.0</c:v>
                </c:pt>
                <c:pt idx="4">
                  <c:v>100.0</c:v>
                </c:pt>
                <c:pt idx="5">
                  <c:v>10.0</c:v>
                </c:pt>
                <c:pt idx="6">
                  <c:v>1.0</c:v>
                </c:pt>
              </c:numCache>
            </c:numRef>
          </c:xVal>
          <c:yVal>
            <c:numRef>
              <c:f>'timeline (1).csv'!$W$5:$W$11</c:f>
              <c:numCache>
                <c:formatCode>General</c:formatCode>
                <c:ptCount val="7"/>
                <c:pt idx="0">
                  <c:v>100.0</c:v>
                </c:pt>
                <c:pt idx="1">
                  <c:v>10.0</c:v>
                </c:pt>
                <c:pt idx="2">
                  <c:v>1.0</c:v>
                </c:pt>
                <c:pt idx="3">
                  <c:v>1.0</c:v>
                </c:pt>
                <c:pt idx="4">
                  <c:v>1.0</c:v>
                </c:pt>
                <c:pt idx="5">
                  <c:v>1.0</c:v>
                </c:pt>
                <c:pt idx="6">
                  <c:v>1.0</c:v>
                </c:pt>
              </c:numCache>
            </c:numRef>
          </c:yVal>
          <c:smooth val="0"/>
        </c:ser>
        <c:ser>
          <c:idx val="1"/>
          <c:order val="1"/>
          <c:tx>
            <c:strRef>
              <c:f>'timeline (1).csv'!$X$4</c:f>
              <c:strCache>
                <c:ptCount val="1"/>
                <c:pt idx="0">
                  <c:v>MicroArray</c:v>
                </c:pt>
              </c:strCache>
            </c:strRef>
          </c:tx>
          <c:marker>
            <c:symbol val="none"/>
          </c:marker>
          <c:xVal>
            <c:numRef>
              <c:f>'timeline (1).csv'!$V$5:$V$11</c:f>
              <c:numCache>
                <c:formatCode>General</c:formatCode>
                <c:ptCount val="7"/>
                <c:pt idx="0">
                  <c:v>1.0E6</c:v>
                </c:pt>
                <c:pt idx="1">
                  <c:v>100000.0</c:v>
                </c:pt>
                <c:pt idx="2">
                  <c:v>10000.0</c:v>
                </c:pt>
                <c:pt idx="3">
                  <c:v>1000.0</c:v>
                </c:pt>
                <c:pt idx="4">
                  <c:v>100.0</c:v>
                </c:pt>
                <c:pt idx="5">
                  <c:v>10.0</c:v>
                </c:pt>
                <c:pt idx="6">
                  <c:v>1.0</c:v>
                </c:pt>
              </c:numCache>
            </c:numRef>
          </c:xVal>
          <c:yVal>
            <c:numRef>
              <c:f>'timeline (1).csv'!$X$5:$X$11</c:f>
              <c:numCache>
                <c:formatCode>General</c:formatCode>
                <c:ptCount val="7"/>
                <c:pt idx="0">
                  <c:v>2000.0</c:v>
                </c:pt>
                <c:pt idx="1">
                  <c:v>2000.0</c:v>
                </c:pt>
                <c:pt idx="2">
                  <c:v>1000.0</c:v>
                </c:pt>
                <c:pt idx="3">
                  <c:v>100.0</c:v>
                </c:pt>
                <c:pt idx="4">
                  <c:v>10.0</c:v>
                </c:pt>
                <c:pt idx="5">
                  <c:v>10.0</c:v>
                </c:pt>
                <c:pt idx="6">
                  <c:v>10.0</c:v>
                </c:pt>
              </c:numCache>
            </c:numRef>
          </c:yVal>
          <c:smooth val="0"/>
        </c:ser>
        <c:ser>
          <c:idx val="2"/>
          <c:order val="2"/>
          <c:tx>
            <c:strRef>
              <c:f>'timeline (1).csv'!$Y$4</c:f>
              <c:strCache>
                <c:ptCount val="1"/>
                <c:pt idx="0">
                  <c:v>RNAseq</c:v>
                </c:pt>
              </c:strCache>
            </c:strRef>
          </c:tx>
          <c:marker>
            <c:symbol val="none"/>
          </c:marker>
          <c:xVal>
            <c:numRef>
              <c:f>'timeline (1).csv'!$V$5:$V$11</c:f>
              <c:numCache>
                <c:formatCode>General</c:formatCode>
                <c:ptCount val="7"/>
                <c:pt idx="0">
                  <c:v>1.0E6</c:v>
                </c:pt>
                <c:pt idx="1">
                  <c:v>100000.0</c:v>
                </c:pt>
                <c:pt idx="2">
                  <c:v>10000.0</c:v>
                </c:pt>
                <c:pt idx="3">
                  <c:v>1000.0</c:v>
                </c:pt>
                <c:pt idx="4">
                  <c:v>100.0</c:v>
                </c:pt>
                <c:pt idx="5">
                  <c:v>10.0</c:v>
                </c:pt>
                <c:pt idx="6">
                  <c:v>1.0</c:v>
                </c:pt>
              </c:numCache>
            </c:numRef>
          </c:xVal>
          <c:yVal>
            <c:numRef>
              <c:f>'timeline (1).csv'!$Y$5:$Y$11</c:f>
              <c:numCache>
                <c:formatCode>General</c:formatCode>
                <c:ptCount val="7"/>
                <c:pt idx="0">
                  <c:v>10000.0</c:v>
                </c:pt>
                <c:pt idx="1">
                  <c:v>1000.0</c:v>
                </c:pt>
                <c:pt idx="2">
                  <c:v>100.0</c:v>
                </c:pt>
                <c:pt idx="3">
                  <c:v>10.0</c:v>
                </c:pt>
                <c:pt idx="4">
                  <c:v>3.0</c:v>
                </c:pt>
                <c:pt idx="5">
                  <c:v>3.0</c:v>
                </c:pt>
                <c:pt idx="6">
                  <c:v>3.0</c:v>
                </c:pt>
              </c:numCache>
            </c:numRef>
          </c:yVal>
          <c:smooth val="0"/>
        </c:ser>
        <c:dLbls>
          <c:showLegendKey val="0"/>
          <c:showVal val="0"/>
          <c:showCatName val="0"/>
          <c:showSerName val="0"/>
          <c:showPercent val="0"/>
          <c:showBubbleSize val="0"/>
        </c:dLbls>
        <c:axId val="2121922056"/>
        <c:axId val="2121927976"/>
      </c:scatterChart>
      <c:valAx>
        <c:axId val="2121922056"/>
        <c:scaling>
          <c:logBase val="10.0"/>
          <c:orientation val="minMax"/>
          <c:min val="1.0"/>
        </c:scaling>
        <c:delete val="0"/>
        <c:axPos val="b"/>
        <c:title>
          <c:tx>
            <c:rich>
              <a:bodyPr/>
              <a:lstStyle/>
              <a:p>
                <a:pPr>
                  <a:defRPr/>
                </a:pPr>
                <a:r>
                  <a:rPr lang="en-US" dirty="0"/>
                  <a:t># </a:t>
                </a:r>
                <a:r>
                  <a:rPr lang="en-US" dirty="0" err="1" smtClean="0"/>
                  <a:t>trancripts</a:t>
                </a:r>
                <a:r>
                  <a:rPr lang="en-US" dirty="0" smtClean="0"/>
                  <a:t>/cell</a:t>
                </a:r>
                <a:endParaRPr lang="en-US" dirty="0"/>
              </a:p>
            </c:rich>
          </c:tx>
          <c:layout/>
          <c:overlay val="0"/>
        </c:title>
        <c:numFmt formatCode="General" sourceLinked="1"/>
        <c:majorTickMark val="out"/>
        <c:minorTickMark val="none"/>
        <c:tickLblPos val="nextTo"/>
        <c:crossAx val="2121927976"/>
        <c:crosses val="autoZero"/>
        <c:crossBetween val="midCat"/>
      </c:valAx>
      <c:valAx>
        <c:axId val="2121927976"/>
        <c:scaling>
          <c:logBase val="10.0"/>
          <c:orientation val="minMax"/>
          <c:min val="1.0"/>
        </c:scaling>
        <c:delete val="0"/>
        <c:axPos val="l"/>
        <c:majorGridlines/>
        <c:title>
          <c:tx>
            <c:rich>
              <a:bodyPr rot="-5400000" vert="horz"/>
              <a:lstStyle/>
              <a:p>
                <a:pPr>
                  <a:defRPr/>
                </a:pPr>
                <a:r>
                  <a:rPr lang="en-US"/>
                  <a:t>Signal</a:t>
                </a:r>
              </a:p>
            </c:rich>
          </c:tx>
          <c:layout/>
          <c:overlay val="0"/>
        </c:title>
        <c:numFmt formatCode="General" sourceLinked="1"/>
        <c:majorTickMark val="out"/>
        <c:minorTickMark val="none"/>
        <c:tickLblPos val="nextTo"/>
        <c:crossAx val="2121922056"/>
        <c:crosses val="autoZero"/>
        <c:crossBetween val="midCat"/>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AB5A8C-8F86-0049-8352-B4E37B147F69}" type="datetimeFigureOut">
              <a:rPr lang="en-US" smtClean="0"/>
              <a:t>17-03-10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1E6BF2-F25E-0E4C-92F3-B1DD83DB8DA7}" type="slidenum">
              <a:rPr lang="en-US" smtClean="0"/>
              <a:t>‹#›</a:t>
            </a:fld>
            <a:endParaRPr lang="en-US"/>
          </a:p>
        </p:txBody>
      </p:sp>
    </p:spTree>
    <p:extLst>
      <p:ext uri="{BB962C8B-B14F-4D97-AF65-F5344CB8AC3E}">
        <p14:creationId xmlns:p14="http://schemas.microsoft.com/office/powerpoint/2010/main" val="21571949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2012</a:t>
            </a:r>
            <a:endParaRPr lang="en-US" dirty="0"/>
          </a:p>
        </p:txBody>
      </p:sp>
      <p:sp>
        <p:nvSpPr>
          <p:cNvPr id="4" name="Slide Number Placeholder 3"/>
          <p:cNvSpPr>
            <a:spLocks noGrp="1"/>
          </p:cNvSpPr>
          <p:nvPr>
            <p:ph type="sldNum" sz="quarter" idx="10"/>
          </p:nvPr>
        </p:nvSpPr>
        <p:spPr/>
        <p:txBody>
          <a:bodyPr/>
          <a:lstStyle/>
          <a:p>
            <a:fld id="{811E6BF2-F25E-0E4C-92F3-B1DD83DB8DA7}" type="slidenum">
              <a:rPr lang="en-US" smtClean="0"/>
              <a:t>6</a:t>
            </a:fld>
            <a:endParaRPr lang="en-US"/>
          </a:p>
        </p:txBody>
      </p:sp>
    </p:spTree>
    <p:extLst>
      <p:ext uri="{BB962C8B-B14F-4D97-AF65-F5344CB8AC3E}">
        <p14:creationId xmlns:p14="http://schemas.microsoft.com/office/powerpoint/2010/main" val="170186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E6BF2-F25E-0E4C-92F3-B1DD83DB8DA7}" type="slidenum">
              <a:rPr lang="en-US" smtClean="0"/>
              <a:t>8</a:t>
            </a:fld>
            <a:endParaRPr lang="en-US"/>
          </a:p>
        </p:txBody>
      </p:sp>
    </p:spTree>
    <p:extLst>
      <p:ext uri="{BB962C8B-B14F-4D97-AF65-F5344CB8AC3E}">
        <p14:creationId xmlns:p14="http://schemas.microsoft.com/office/powerpoint/2010/main" val="86722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complementary nature of evolutionary, biochemical, and genetic evidence. The outer circle represents the human genome. Blue discs represent DNA sequences acted upon biochemically and partitioned by their levels of signal [combined 10th percentiles of different ENCODE data types for high, combined 50th percentiles for medium, and all significant signals for low (see </a:t>
            </a:r>
            <a:r>
              <a:rPr lang="en-GB" i="1">
                <a:latin typeface="Arial" charset="0"/>
                <a:cs typeface="msgothic" charset="0"/>
              </a:rPr>
              <a:t>Reconciling Genetic, Evolutionary, and Biochemical Estimates</a:t>
            </a:r>
            <a:r>
              <a:rPr lang="en-GB">
                <a:latin typeface="Arial" charset="0"/>
                <a:cs typeface="msgothic" charset="0"/>
              </a:rPr>
              <a:t> and Fig. 2)]. The red circle represents, at the same scale, DNA with signatures of evolutionary constraint (GERP++ elements derived from 34mammal alignments). Overlaps among the sequences having biochemical and evolutionarily evidence were computed in this work (Fig. 3 and </a:t>
            </a:r>
            <a:r>
              <a:rPr lang="en-GB" i="1">
                <a:latin typeface="Arial" charset="0"/>
                <a:cs typeface="msgothic" charset="0"/>
              </a:rPr>
              <a:t>SI Methods</a:t>
            </a:r>
            <a:r>
              <a:rPr lang="en-GB">
                <a:latin typeface="Arial" charset="0"/>
                <a:cs typeface="msgothic" charset="0"/>
              </a:rPr>
              <a:t>). The small purple circle represents protein-coding nucleotides (Gencode). The green shaded domain conceptually represents DNA that produces a phenotype upon alteration, although we lack well-developed summary estimates for the amount of genetic evidence and its relationship with the other types. This summary of our understanding in early 2014 will likely evolve substantially with more data and more refined experimental and analytical methods.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C8A15-8EC6-7C4E-8B81-69A19F19793A}" type="slidenum">
              <a:rPr lang="en-US" smtClean="0"/>
              <a:t>15</a:t>
            </a:fld>
            <a:endParaRPr lang="en-US"/>
          </a:p>
        </p:txBody>
      </p:sp>
    </p:spTree>
    <p:extLst>
      <p:ext uri="{BB962C8B-B14F-4D97-AF65-F5344CB8AC3E}">
        <p14:creationId xmlns:p14="http://schemas.microsoft.com/office/powerpoint/2010/main" val="266719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hemglobulin</a:t>
            </a:r>
            <a:endParaRPr lang="en-US" dirty="0"/>
          </a:p>
        </p:txBody>
      </p:sp>
      <p:sp>
        <p:nvSpPr>
          <p:cNvPr id="4" name="Slide Number Placeholder 3"/>
          <p:cNvSpPr>
            <a:spLocks noGrp="1"/>
          </p:cNvSpPr>
          <p:nvPr>
            <p:ph type="sldNum" sz="quarter" idx="10"/>
          </p:nvPr>
        </p:nvSpPr>
        <p:spPr/>
        <p:txBody>
          <a:bodyPr/>
          <a:lstStyle/>
          <a:p>
            <a:fld id="{811E6BF2-F25E-0E4C-92F3-B1DD83DB8DA7}" type="slidenum">
              <a:rPr lang="en-US" smtClean="0"/>
              <a:t>19</a:t>
            </a:fld>
            <a:endParaRPr lang="en-US"/>
          </a:p>
        </p:txBody>
      </p:sp>
    </p:spTree>
    <p:extLst>
      <p:ext uri="{BB962C8B-B14F-4D97-AF65-F5344CB8AC3E}">
        <p14:creationId xmlns:p14="http://schemas.microsoft.com/office/powerpoint/2010/main" val="346093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C8A15-8EC6-7C4E-8B81-69A19F19793A}" type="slidenum">
              <a:rPr lang="en-US" smtClean="0"/>
              <a:t>26</a:t>
            </a:fld>
            <a:endParaRPr lang="en-US"/>
          </a:p>
        </p:txBody>
      </p:sp>
    </p:spTree>
    <p:extLst>
      <p:ext uri="{BB962C8B-B14F-4D97-AF65-F5344CB8AC3E}">
        <p14:creationId xmlns:p14="http://schemas.microsoft.com/office/powerpoint/2010/main" val="2667198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5’ ends of </a:t>
            </a:r>
            <a:r>
              <a:rPr lang="en-US" dirty="0" err="1" smtClean="0"/>
              <a:t>miRs</a:t>
            </a:r>
            <a:endParaRPr lang="en-US" dirty="0" smtClean="0"/>
          </a:p>
          <a:p>
            <a:r>
              <a:rPr lang="en-US" dirty="0" smtClean="0"/>
              <a:t>Variable</a:t>
            </a:r>
            <a:r>
              <a:rPr lang="en-US" baseline="0" dirty="0" smtClean="0"/>
              <a:t> 3’ ends – trimming, tailing</a:t>
            </a:r>
            <a:endParaRPr lang="en-US" dirty="0"/>
          </a:p>
        </p:txBody>
      </p:sp>
      <p:sp>
        <p:nvSpPr>
          <p:cNvPr id="4" name="Slide Number Placeholder 3"/>
          <p:cNvSpPr>
            <a:spLocks noGrp="1"/>
          </p:cNvSpPr>
          <p:nvPr>
            <p:ph type="sldNum" sz="quarter" idx="10"/>
          </p:nvPr>
        </p:nvSpPr>
        <p:spPr/>
        <p:txBody>
          <a:bodyPr/>
          <a:lstStyle/>
          <a:p>
            <a:fld id="{B416DB62-27ED-3E46-8F68-42141372D0D4}" type="slidenum">
              <a:rPr lang="en-US" smtClean="0"/>
              <a:t>28</a:t>
            </a:fld>
            <a:endParaRPr lang="en-US"/>
          </a:p>
        </p:txBody>
      </p:sp>
    </p:spTree>
    <p:extLst>
      <p:ext uri="{BB962C8B-B14F-4D97-AF65-F5344CB8AC3E}">
        <p14:creationId xmlns:p14="http://schemas.microsoft.com/office/powerpoint/2010/main" val="2254568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45C037-A61C-6241-964A-D0E5EF5293CE}" type="slidenum">
              <a:rPr lang="en-US" smtClean="0"/>
              <a:t>29</a:t>
            </a:fld>
            <a:endParaRPr lang="en-US"/>
          </a:p>
        </p:txBody>
      </p:sp>
    </p:spTree>
    <p:extLst>
      <p:ext uri="{BB962C8B-B14F-4D97-AF65-F5344CB8AC3E}">
        <p14:creationId xmlns:p14="http://schemas.microsoft.com/office/powerpoint/2010/main" val="69667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C4AD6637-6464-BB49-8450-013A2DF976B4}" type="datetimeFigureOut">
              <a:rPr lang="en-US" smtClean="0"/>
              <a:t>17-03-10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270257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C4AD6637-6464-BB49-8450-013A2DF976B4}" type="datetimeFigureOut">
              <a:rPr lang="en-US" smtClean="0"/>
              <a:t>17-03-10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1113145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C4AD6637-6464-BB49-8450-013A2DF976B4}" type="datetimeFigureOut">
              <a:rPr lang="en-US" smtClean="0"/>
              <a:t>17-03-10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2423397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C4AD6637-6464-BB49-8450-013A2DF976B4}" type="datetimeFigureOut">
              <a:rPr lang="en-US" smtClean="0"/>
              <a:t>17-03-10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57696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C4AD6637-6464-BB49-8450-013A2DF976B4}" type="datetimeFigureOut">
              <a:rPr lang="en-US" smtClean="0"/>
              <a:t>17-03-10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948121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C4AD6637-6464-BB49-8450-013A2DF976B4}" type="datetimeFigureOut">
              <a:rPr lang="en-US" smtClean="0"/>
              <a:t>17-03-10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31324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C4AD6637-6464-BB49-8450-013A2DF976B4}" type="datetimeFigureOut">
              <a:rPr lang="en-US" smtClean="0"/>
              <a:t>17-03-10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154159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C4AD6637-6464-BB49-8450-013A2DF976B4}" type="datetimeFigureOut">
              <a:rPr lang="en-US" smtClean="0"/>
              <a:t>17-03-10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1081243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D6637-6464-BB49-8450-013A2DF976B4}" type="datetimeFigureOut">
              <a:rPr lang="en-US" smtClean="0"/>
              <a:t>17-03-10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3279770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C4AD6637-6464-BB49-8450-013A2DF976B4}" type="datetimeFigureOut">
              <a:rPr lang="en-US" smtClean="0"/>
              <a:t>17-03-10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184260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C4AD6637-6464-BB49-8450-013A2DF976B4}" type="datetimeFigureOut">
              <a:rPr lang="en-US" smtClean="0"/>
              <a:t>17-03-10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93714C-FF04-C340-A280-EE8271F240EB}" type="slidenum">
              <a:rPr lang="en-US" smtClean="0"/>
              <a:t>‹#›</a:t>
            </a:fld>
            <a:endParaRPr lang="en-US"/>
          </a:p>
        </p:txBody>
      </p:sp>
    </p:spTree>
    <p:extLst>
      <p:ext uri="{BB962C8B-B14F-4D97-AF65-F5344CB8AC3E}">
        <p14:creationId xmlns:p14="http://schemas.microsoft.com/office/powerpoint/2010/main" val="442009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D6637-6464-BB49-8450-013A2DF976B4}" type="datetimeFigureOut">
              <a:rPr lang="en-US" smtClean="0"/>
              <a:t>17-03-10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3714C-FF04-C340-A280-EE8271F240EB}" type="slidenum">
              <a:rPr lang="en-US" smtClean="0"/>
              <a:t>‹#›</a:t>
            </a:fld>
            <a:endParaRPr lang="en-US"/>
          </a:p>
        </p:txBody>
      </p:sp>
    </p:spTree>
    <p:extLst>
      <p:ext uri="{BB962C8B-B14F-4D97-AF65-F5344CB8AC3E}">
        <p14:creationId xmlns:p14="http://schemas.microsoft.com/office/powerpoint/2010/main" val="22851367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1" Type="http://schemas.openxmlformats.org/officeDocument/2006/relationships/slideLayout" Target="../slideLayouts/slideLayout4.xml"/><Relationship Id="rId2"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RNA-</a:t>
            </a:r>
            <a:r>
              <a:rPr lang="en-US" dirty="0" err="1" smtClean="0"/>
              <a:t>seq</a:t>
            </a:r>
            <a:r>
              <a:rPr lang="en-US" dirty="0" smtClean="0"/>
              <a:t> Introduction</a:t>
            </a:r>
            <a:endParaRPr lang="en-US" dirty="0"/>
          </a:p>
        </p:txBody>
      </p:sp>
      <p:sp>
        <p:nvSpPr>
          <p:cNvPr id="3" name="Subtitle 2"/>
          <p:cNvSpPr>
            <a:spLocks noGrp="1"/>
          </p:cNvSpPr>
          <p:nvPr>
            <p:ph type="subTitle" idx="1"/>
          </p:nvPr>
        </p:nvSpPr>
        <p:spPr/>
        <p:txBody>
          <a:bodyPr/>
          <a:lstStyle/>
          <a:p>
            <a:r>
              <a:rPr lang="en-US" dirty="0" smtClean="0"/>
              <a:t>Promises and pitfalls</a:t>
            </a:r>
            <a:endParaRPr lang="en-US" dirty="0"/>
          </a:p>
        </p:txBody>
      </p:sp>
    </p:spTree>
    <p:extLst>
      <p:ext uri="{BB962C8B-B14F-4D97-AF65-F5344CB8AC3E}">
        <p14:creationId xmlns:p14="http://schemas.microsoft.com/office/powerpoint/2010/main" val="2187657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gene many different mRNAs</a:t>
            </a:r>
            <a:endParaRPr lang="en-US" dirty="0"/>
          </a:p>
        </p:txBody>
      </p:sp>
      <p:pic>
        <p:nvPicPr>
          <p:cNvPr id="4" name="Content Placeholder 3"/>
          <p:cNvPicPr>
            <a:picLocks noGrp="1" noChangeAspect="1"/>
          </p:cNvPicPr>
          <p:nvPr>
            <p:ph idx="1"/>
          </p:nvPr>
        </p:nvPicPr>
        <p:blipFill>
          <a:blip r:embed="rId2"/>
          <a:srcRect l="-26876" r="-26876"/>
          <a:stretch>
            <a:fillRect/>
          </a:stretch>
        </p:blipFill>
        <p:spPr/>
      </p:pic>
    </p:spTree>
    <p:extLst>
      <p:ext uri="{BB962C8B-B14F-4D97-AF65-F5344CB8AC3E}">
        <p14:creationId xmlns:p14="http://schemas.microsoft.com/office/powerpoint/2010/main" val="32071975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latin typeface="Arial" charset="0"/>
              </a:rPr>
              <a:t/>
            </a:r>
            <a:br>
              <a:rPr lang="en-GB" b="1" dirty="0">
                <a:latin typeface="Arial" charset="0"/>
              </a:rPr>
            </a:br>
            <a:r>
              <a:rPr lang="en-US" dirty="0"/>
              <a:t>Defining functional DNA elements in the human genome</a:t>
            </a:r>
            <a:br>
              <a:rPr lang="en-US" dirty="0"/>
            </a:b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Statement</a:t>
            </a:r>
          </a:p>
          <a:p>
            <a:pPr lvl="1"/>
            <a:r>
              <a:rPr lang="en-US" dirty="0" smtClean="0"/>
              <a:t>A </a:t>
            </a:r>
            <a:r>
              <a:rPr lang="en-US" dirty="0"/>
              <a:t>priori</a:t>
            </a:r>
            <a:r>
              <a:rPr lang="en-US" i="1" dirty="0"/>
              <a:t>,</a:t>
            </a:r>
            <a:r>
              <a:rPr lang="en-US" dirty="0"/>
              <a:t> we should not expect the </a:t>
            </a:r>
            <a:r>
              <a:rPr lang="en-US" dirty="0" err="1"/>
              <a:t>transcriptome</a:t>
            </a:r>
            <a:r>
              <a:rPr lang="en-US" dirty="0"/>
              <a:t> to consist exclusively of functional RNAs. </a:t>
            </a:r>
            <a:endParaRPr lang="en-US" dirty="0" smtClean="0"/>
          </a:p>
          <a:p>
            <a:r>
              <a:rPr lang="en-US" dirty="0" smtClean="0"/>
              <a:t>Why is that</a:t>
            </a:r>
          </a:p>
          <a:p>
            <a:pPr lvl="1"/>
            <a:r>
              <a:rPr lang="en-US" dirty="0" smtClean="0"/>
              <a:t>Zero </a:t>
            </a:r>
            <a:r>
              <a:rPr lang="en-US" dirty="0"/>
              <a:t>tolerance for errant transcripts would come at high cost in the proofreading machinery needed to perfectly gate RNA polymerase and splicing activities, or to instantly eliminate spurious </a:t>
            </a:r>
            <a:r>
              <a:rPr lang="en-US" dirty="0" smtClean="0"/>
              <a:t>transcripts.</a:t>
            </a:r>
          </a:p>
          <a:p>
            <a:pPr lvl="1"/>
            <a:r>
              <a:rPr lang="en-US" dirty="0" smtClean="0"/>
              <a:t>In </a:t>
            </a:r>
            <a:r>
              <a:rPr lang="en-US" dirty="0"/>
              <a:t>general, sequences encoding RNAs transcribed by noisy transcriptional machinery are expected to be less constrained, which is consistent with data shown here for very low abundance RNA </a:t>
            </a:r>
          </a:p>
          <a:p>
            <a:pPr marL="0" indent="0">
              <a:buNone/>
            </a:pPr>
            <a:endParaRPr lang="en-US" dirty="0"/>
          </a:p>
        </p:txBody>
      </p:sp>
      <p:sp>
        <p:nvSpPr>
          <p:cNvPr id="4" name="Content Placeholder 3"/>
          <p:cNvSpPr>
            <a:spLocks noGrp="1"/>
          </p:cNvSpPr>
          <p:nvPr>
            <p:ph sz="half" idx="2"/>
          </p:nvPr>
        </p:nvSpPr>
        <p:spPr/>
        <p:txBody>
          <a:bodyPr>
            <a:normAutofit fontScale="70000" lnSpcReduction="20000"/>
          </a:bodyPr>
          <a:lstStyle/>
          <a:p>
            <a:r>
              <a:rPr lang="en-US" dirty="0" smtClean="0"/>
              <a:t>Consequence</a:t>
            </a:r>
          </a:p>
          <a:p>
            <a:pPr lvl="1"/>
            <a:r>
              <a:rPr lang="en-US" dirty="0" smtClean="0"/>
              <a:t>Thus</a:t>
            </a:r>
            <a:r>
              <a:rPr lang="en-US" dirty="0"/>
              <a:t>, one should have high confidence that the subset of the genome with large signals for RNA or chromatin signatures coupled with strong conservation is functional and will be supported by appropriate genetic tests. </a:t>
            </a:r>
          </a:p>
          <a:p>
            <a:pPr lvl="1"/>
            <a:r>
              <a:rPr lang="en-US" dirty="0" smtClean="0"/>
              <a:t>In </a:t>
            </a:r>
            <a:r>
              <a:rPr lang="en-US" dirty="0"/>
              <a:t>contrast, the larger proportion of genome with reproducible but low biochemical signal strength and less evolutionary conservation is challenging to parse between specific functions and biological noise.</a:t>
            </a:r>
          </a:p>
          <a:p>
            <a:pPr marL="0" indent="0">
              <a:buNone/>
            </a:pPr>
            <a:endParaRPr lang="en-US" dirty="0"/>
          </a:p>
        </p:txBody>
      </p:sp>
    </p:spTree>
    <p:extLst>
      <p:ext uri="{BB962C8B-B14F-4D97-AF65-F5344CB8AC3E}">
        <p14:creationId xmlns:p14="http://schemas.microsoft.com/office/powerpoint/2010/main" val="41877000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80" y="979303"/>
            <a:ext cx="682416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498877" y="6200246"/>
            <a:ext cx="4154986" cy="463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US" sz="1200" dirty="0"/>
              <a:t>Defining functional DNA elements in the human genome</a:t>
            </a:r>
          </a:p>
          <a:p>
            <a:r>
              <a:rPr lang="en-GB" sz="1200" b="1" dirty="0" err="1" smtClean="0">
                <a:latin typeface="Arial" charset="0"/>
              </a:rPr>
              <a:t>Kellis</a:t>
            </a:r>
            <a:r>
              <a:rPr lang="en-GB" sz="1200" b="1" dirty="0" smtClean="0">
                <a:latin typeface="Arial" charset="0"/>
              </a:rPr>
              <a:t> </a:t>
            </a:r>
            <a:r>
              <a:rPr lang="en-GB" sz="1200" b="1" dirty="0">
                <a:latin typeface="Arial" charset="0"/>
              </a:rPr>
              <a:t>M et al. PNAS 2014;111:6131-6138</a:t>
            </a:r>
          </a:p>
        </p:txBody>
      </p:sp>
      <p:sp>
        <p:nvSpPr>
          <p:cNvPr id="5"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Biochemical evidence not enough to identify functional RNAs</a:t>
            </a:r>
            <a:endParaRPr lang="en-US" dirty="0"/>
          </a:p>
        </p:txBody>
      </p:sp>
    </p:spTree>
    <p:extLst>
      <p:ext uri="{BB962C8B-B14F-4D97-AF65-F5344CB8AC3E}">
        <p14:creationId xmlns:p14="http://schemas.microsoft.com/office/powerpoint/2010/main" val="10380746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571500" indent="-571500">
              <a:buFont typeface="Arial"/>
              <a:buChar char="•"/>
            </a:pPr>
            <a:r>
              <a:rPr lang="en-US" dirty="0" smtClean="0"/>
              <a:t>RNA </a:t>
            </a:r>
            <a:r>
              <a:rPr lang="en-US" dirty="0" err="1" smtClean="0"/>
              <a:t>seq</a:t>
            </a:r>
            <a:r>
              <a:rPr lang="en-US" dirty="0" smtClean="0"/>
              <a:t> course</a:t>
            </a:r>
            <a:endParaRPr lang="en-US" dirty="0"/>
          </a:p>
        </p:txBody>
      </p:sp>
      <p:sp>
        <p:nvSpPr>
          <p:cNvPr id="3" name="Subtitle 2"/>
          <p:cNvSpPr>
            <a:spLocks noGrp="1"/>
          </p:cNvSpPr>
          <p:nvPr>
            <p:ph type="subTitle" idx="1"/>
          </p:nvPr>
        </p:nvSpPr>
        <p:spPr/>
        <p:txBody>
          <a:bodyPr/>
          <a:lstStyle/>
          <a:p>
            <a:endParaRPr lang="en-US" dirty="0" smtClean="0"/>
          </a:p>
          <a:p>
            <a:endParaRPr lang="en-US" dirty="0"/>
          </a:p>
        </p:txBody>
      </p:sp>
    </p:spTree>
    <p:extLst>
      <p:ext uri="{BB962C8B-B14F-4D97-AF65-F5344CB8AC3E}">
        <p14:creationId xmlns:p14="http://schemas.microsoft.com/office/powerpoint/2010/main" val="4104648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RNA </a:t>
            </a:r>
            <a:r>
              <a:rPr lang="en-US" dirty="0" err="1" smtClean="0"/>
              <a:t>seq</a:t>
            </a:r>
            <a:r>
              <a:rPr lang="en-US" dirty="0" smtClean="0"/>
              <a:t> course</a:t>
            </a:r>
            <a:endParaRPr lang="en-US" dirty="0"/>
          </a:p>
        </p:txBody>
      </p:sp>
      <p:sp>
        <p:nvSpPr>
          <p:cNvPr id="3" name="Content Placeholder 2"/>
          <p:cNvSpPr>
            <a:spLocks noGrp="1"/>
          </p:cNvSpPr>
          <p:nvPr>
            <p:ph idx="1"/>
          </p:nvPr>
        </p:nvSpPr>
        <p:spPr>
          <a:xfrm>
            <a:off x="304800" y="1579563"/>
            <a:ext cx="8229600" cy="4525963"/>
          </a:xfrm>
        </p:spPr>
        <p:txBody>
          <a:bodyPr>
            <a:normAutofit/>
          </a:bodyPr>
          <a:lstStyle/>
          <a:p>
            <a:r>
              <a:rPr lang="en-US" sz="2400" dirty="0" smtClean="0"/>
              <a:t>From RNA </a:t>
            </a:r>
            <a:r>
              <a:rPr lang="en-US" sz="2400" dirty="0" err="1" smtClean="0"/>
              <a:t>seq</a:t>
            </a:r>
            <a:r>
              <a:rPr lang="en-US" sz="2400" dirty="0" smtClean="0"/>
              <a:t> to reads (Introduction)</a:t>
            </a:r>
          </a:p>
          <a:p>
            <a:r>
              <a:rPr lang="en-US" sz="2400" dirty="0" smtClean="0"/>
              <a:t>Mapping reads programs </a:t>
            </a:r>
            <a:r>
              <a:rPr lang="en-US" sz="2400" dirty="0" smtClean="0"/>
              <a:t>(Monday)</a:t>
            </a:r>
            <a:endParaRPr lang="en-US" sz="2400" dirty="0" smtClean="0"/>
          </a:p>
          <a:p>
            <a:r>
              <a:rPr lang="en-US" sz="2400" dirty="0" err="1" smtClean="0"/>
              <a:t>Transcriptome</a:t>
            </a:r>
            <a:r>
              <a:rPr lang="en-US" sz="2400" dirty="0" smtClean="0"/>
              <a:t> reconstruction using </a:t>
            </a:r>
            <a:r>
              <a:rPr lang="en-US" sz="2400" dirty="0"/>
              <a:t>reference </a:t>
            </a:r>
            <a:r>
              <a:rPr lang="en-US" sz="2400" dirty="0"/>
              <a:t>(Monday)</a:t>
            </a:r>
            <a:endParaRPr lang="en-US" sz="2400" dirty="0" smtClean="0"/>
          </a:p>
          <a:p>
            <a:r>
              <a:rPr lang="en-US" sz="2400" dirty="0" err="1" smtClean="0"/>
              <a:t>Transcriptome</a:t>
            </a:r>
            <a:r>
              <a:rPr lang="en-US" sz="2400" dirty="0" smtClean="0"/>
              <a:t> reconstruction without </a:t>
            </a:r>
            <a:r>
              <a:rPr lang="en-US" sz="2400" dirty="0"/>
              <a:t>reference </a:t>
            </a:r>
            <a:r>
              <a:rPr lang="en-US" sz="2400" dirty="0"/>
              <a:t>(Monday)</a:t>
            </a:r>
            <a:endParaRPr lang="en-US" sz="2400" dirty="0" smtClean="0"/>
          </a:p>
          <a:p>
            <a:r>
              <a:rPr lang="en-US" sz="2400" dirty="0" smtClean="0"/>
              <a:t>QC analysis </a:t>
            </a:r>
            <a:r>
              <a:rPr lang="en-US" sz="2400" dirty="0" smtClean="0"/>
              <a:t>(Tuesday)</a:t>
            </a:r>
            <a:endParaRPr lang="en-US" sz="2400" dirty="0" smtClean="0"/>
          </a:p>
          <a:p>
            <a:r>
              <a:rPr lang="en-US" sz="2400" dirty="0"/>
              <a:t>Differential expression </a:t>
            </a:r>
            <a:r>
              <a:rPr lang="en-US" sz="2400" dirty="0" smtClean="0"/>
              <a:t>analysis</a:t>
            </a:r>
            <a:r>
              <a:rPr lang="en-US" sz="2400" dirty="0"/>
              <a:t> </a:t>
            </a:r>
            <a:r>
              <a:rPr lang="en-US" sz="2400" dirty="0"/>
              <a:t>(Tuesday)</a:t>
            </a:r>
            <a:endParaRPr lang="en-US" sz="2400" dirty="0" smtClean="0"/>
          </a:p>
          <a:p>
            <a:r>
              <a:rPr lang="en-US" sz="2400" dirty="0" err="1"/>
              <a:t>miRNA</a:t>
            </a:r>
            <a:r>
              <a:rPr lang="en-US" sz="2400" dirty="0"/>
              <a:t> analysis (Tuesday)</a:t>
            </a:r>
          </a:p>
          <a:p>
            <a:r>
              <a:rPr lang="en-US" sz="2400" dirty="0" smtClean="0"/>
              <a:t>Gene </a:t>
            </a:r>
            <a:r>
              <a:rPr lang="en-US" sz="2400" dirty="0" smtClean="0"/>
              <a:t>set analysis</a:t>
            </a:r>
            <a:r>
              <a:rPr lang="en-US" sz="2400" dirty="0"/>
              <a:t> (Wednesday)</a:t>
            </a:r>
            <a:endParaRPr lang="en-US" sz="2400" dirty="0" smtClean="0"/>
          </a:p>
          <a:p>
            <a:r>
              <a:rPr lang="en-US" sz="2400" dirty="0" smtClean="0"/>
              <a:t>Long RNA </a:t>
            </a:r>
            <a:r>
              <a:rPr lang="en-US" sz="2400" dirty="0" err="1" smtClean="0"/>
              <a:t>seq</a:t>
            </a:r>
            <a:r>
              <a:rPr lang="en-US" sz="2400" dirty="0" smtClean="0"/>
              <a:t> analysis</a:t>
            </a:r>
            <a:r>
              <a:rPr lang="en-US" sz="2400" dirty="0" smtClean="0"/>
              <a:t>(</a:t>
            </a:r>
            <a:r>
              <a:rPr lang="en-US" sz="2400" dirty="0"/>
              <a:t>Thursday)</a:t>
            </a:r>
            <a:endParaRPr lang="en-US" sz="2400" dirty="0" smtClean="0"/>
          </a:p>
          <a:p>
            <a:r>
              <a:rPr lang="en-US" sz="2400" dirty="0" smtClean="0"/>
              <a:t>Single cell analysis </a:t>
            </a:r>
            <a:r>
              <a:rPr lang="en-US" sz="2400" dirty="0"/>
              <a:t> </a:t>
            </a:r>
            <a:r>
              <a:rPr lang="en-US" sz="2400" dirty="0"/>
              <a:t>(Wednesday)</a:t>
            </a:r>
            <a:endParaRPr lang="en-US" sz="2400" dirty="0"/>
          </a:p>
        </p:txBody>
      </p:sp>
    </p:spTree>
    <p:extLst>
      <p:ext uri="{BB962C8B-B14F-4D97-AF65-F5344CB8AC3E}">
        <p14:creationId xmlns:p14="http://schemas.microsoft.com/office/powerpoint/2010/main" val="27864203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err="1" smtClean="0"/>
              <a:t>How</a:t>
            </a:r>
            <a:r>
              <a:rPr lang="sv-SE" dirty="0" smtClean="0"/>
              <a:t> </a:t>
            </a:r>
            <a:r>
              <a:rPr lang="sv-SE" dirty="0" err="1" smtClean="0"/>
              <a:t>are</a:t>
            </a:r>
            <a:r>
              <a:rPr lang="sv-SE" dirty="0" smtClean="0"/>
              <a:t> RNA-</a:t>
            </a:r>
            <a:r>
              <a:rPr lang="sv-SE" dirty="0" err="1" smtClean="0"/>
              <a:t>seq</a:t>
            </a:r>
            <a:r>
              <a:rPr lang="sv-SE" dirty="0" smtClean="0"/>
              <a:t> data </a:t>
            </a:r>
            <a:r>
              <a:rPr lang="sv-SE" dirty="0" err="1" smtClean="0"/>
              <a:t>generated</a:t>
            </a:r>
            <a:r>
              <a:rPr lang="sv-SE" dirty="0" smtClean="0"/>
              <a:t>?</a:t>
            </a:r>
            <a:endParaRPr lang="sv-SE" dirty="0"/>
          </a:p>
        </p:txBody>
      </p:sp>
      <p:sp>
        <p:nvSpPr>
          <p:cNvPr id="4" name="Rectangle 3"/>
          <p:cNvSpPr>
            <a:spLocks/>
          </p:cNvSpPr>
          <p:nvPr/>
        </p:nvSpPr>
        <p:spPr bwMode="auto">
          <a:xfrm>
            <a:off x="2470845" y="2759482"/>
            <a:ext cx="8750081" cy="56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0794" bIns="0"/>
          <a:lstStyle/>
          <a:p>
            <a:pPr marL="44899" algn="ctr"/>
            <a:endParaRPr lang="en-US" sz="3200" dirty="0">
              <a:cs typeface="Arial"/>
            </a:endParaRPr>
          </a:p>
        </p:txBody>
      </p:sp>
      <p:sp>
        <p:nvSpPr>
          <p:cNvPr id="7" name="TextBox 15"/>
          <p:cNvSpPr txBox="1">
            <a:spLocks noChangeArrowheads="1"/>
          </p:cNvSpPr>
          <p:nvPr/>
        </p:nvSpPr>
        <p:spPr bwMode="auto">
          <a:xfrm>
            <a:off x="4516438" y="808040"/>
            <a:ext cx="166189" cy="360095"/>
          </a:xfrm>
          <a:prstGeom prst="rect">
            <a:avLst/>
          </a:prstGeom>
          <a:noFill/>
          <a:ln w="9525">
            <a:noFill/>
            <a:miter lim="800000"/>
            <a:headEnd/>
            <a:tailEnd/>
          </a:ln>
        </p:spPr>
        <p:txBody>
          <a:bodyPr wrap="none" lIns="82291" tIns="41146" rIns="82291" bIns="41146">
            <a:prstTxWarp prst="textNoShape">
              <a:avLst/>
            </a:prstTxWarp>
            <a:spAutoFit/>
          </a:bodyPr>
          <a:lstStyle/>
          <a:p>
            <a:endParaRPr lang="en-US"/>
          </a:p>
        </p:txBody>
      </p:sp>
      <p:sp>
        <p:nvSpPr>
          <p:cNvPr id="24" name="TextBox 1"/>
          <p:cNvSpPr txBox="1">
            <a:spLocks noChangeArrowheads="1"/>
          </p:cNvSpPr>
          <p:nvPr/>
        </p:nvSpPr>
        <p:spPr bwMode="auto">
          <a:xfrm>
            <a:off x="6466523" y="5263515"/>
            <a:ext cx="165735" cy="498634"/>
          </a:xfrm>
          <a:prstGeom prst="rect">
            <a:avLst/>
          </a:prstGeom>
          <a:noFill/>
          <a:ln w="9525">
            <a:noFill/>
            <a:miter lim="800000"/>
            <a:headEnd/>
            <a:tailEnd/>
          </a:ln>
        </p:spPr>
        <p:txBody>
          <a:bodyPr wrap="none" lIns="82287" tIns="41143" rIns="82287" bIns="41143">
            <a:spAutoFit/>
          </a:bodyPr>
          <a:lstStyle/>
          <a:p>
            <a:endParaRPr lang="sv-SE" sz="2700" dirty="0">
              <a:latin typeface="Arial" pitchFamily="34" charset="0"/>
              <a:ea typeface="ヒラギノ角ゴ ProN W3"/>
              <a:cs typeface="ヒラギノ角ゴ ProN W3"/>
              <a:sym typeface="Arial" pitchFamily="34" charset="0"/>
            </a:endParaRPr>
          </a:p>
        </p:txBody>
      </p:sp>
      <p:sp>
        <p:nvSpPr>
          <p:cNvPr id="25" name="Rectangle 7"/>
          <p:cNvSpPr>
            <a:spLocks/>
          </p:cNvSpPr>
          <p:nvPr/>
        </p:nvSpPr>
        <p:spPr bwMode="auto">
          <a:xfrm>
            <a:off x="3664745" y="1583056"/>
            <a:ext cx="5313521" cy="3499009"/>
          </a:xfrm>
          <a:prstGeom prst="rect">
            <a:avLst/>
          </a:prstGeom>
          <a:noFill/>
          <a:ln w="12700">
            <a:noFill/>
            <a:miter lim="800000"/>
            <a:headEnd/>
            <a:tailEnd/>
          </a:ln>
        </p:spPr>
        <p:txBody>
          <a:bodyPr lIns="0" tIns="0" rIns="0" bIns="0"/>
          <a:lstStyle/>
          <a:p>
            <a:pPr>
              <a:spcBef>
                <a:spcPts val="1080"/>
              </a:spcBef>
              <a:buClr>
                <a:srgbClr val="006666"/>
              </a:buClr>
              <a:buSzPct val="117000"/>
            </a:pPr>
            <a:endParaRPr lang="en-US" dirty="0"/>
          </a:p>
        </p:txBody>
      </p:sp>
      <p:pic>
        <p:nvPicPr>
          <p:cNvPr id="10" name="Content Placeholder 4" descr="Screen shot 2012-10-21 at 18.01.58.png"/>
          <p:cNvPicPr>
            <a:picLocks noGrp="1" noChangeAspect="1"/>
          </p:cNvPicPr>
          <p:nvPr>
            <p:ph idx="1"/>
          </p:nvPr>
        </p:nvPicPr>
        <p:blipFill>
          <a:blip r:embed="rId3">
            <a:extLst>
              <a:ext uri="{28A0092B-C50C-407E-A947-70E740481C1C}">
                <a14:useLocalDpi xmlns:a14="http://schemas.microsoft.com/office/drawing/2010/main" val="0"/>
              </a:ext>
            </a:extLst>
          </a:blip>
          <a:srcRect l="-10638" r="-10638"/>
          <a:stretch>
            <a:fillRect/>
          </a:stretch>
        </p:blipFill>
        <p:spPr>
          <a:xfrm>
            <a:off x="401638" y="1155442"/>
            <a:ext cx="8229600" cy="4525963"/>
          </a:xfrm>
        </p:spPr>
      </p:pic>
      <p:sp>
        <p:nvSpPr>
          <p:cNvPr id="8" name="TextBox 7"/>
          <p:cNvSpPr txBox="1"/>
          <p:nvPr/>
        </p:nvSpPr>
        <p:spPr>
          <a:xfrm>
            <a:off x="3609779" y="5762149"/>
            <a:ext cx="1845239" cy="369332"/>
          </a:xfrm>
          <a:prstGeom prst="rect">
            <a:avLst/>
          </a:prstGeom>
          <a:noFill/>
        </p:spPr>
        <p:txBody>
          <a:bodyPr wrap="none" rtlCol="0">
            <a:spAutoFit/>
          </a:bodyPr>
          <a:lstStyle/>
          <a:p>
            <a:r>
              <a:rPr lang="en-US" b="1" dirty="0" smtClean="0"/>
              <a:t>Sampling process</a:t>
            </a:r>
            <a:endParaRPr lang="en-US" b="1" dirty="0"/>
          </a:p>
        </p:txBody>
      </p:sp>
    </p:spTree>
    <p:extLst>
      <p:ext uri="{BB962C8B-B14F-4D97-AF65-F5344CB8AC3E}">
        <p14:creationId xmlns:p14="http://schemas.microsoft.com/office/powerpoint/2010/main" val="29230681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Depending on the different steps you will get different results</a:t>
            </a:r>
            <a:endParaRPr lang="en-US" dirty="0"/>
          </a:p>
        </p:txBody>
      </p:sp>
      <p:pic>
        <p:nvPicPr>
          <p:cNvPr id="7"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5526" y="2132633"/>
            <a:ext cx="4199628" cy="387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704450" y="1795359"/>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136498" y="201138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280514" y="1723351"/>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568546" y="1867367"/>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28586" y="157933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00394" y="165134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056378" y="193937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374722" y="1740601"/>
            <a:ext cx="718917" cy="230832"/>
          </a:xfrm>
          <a:prstGeom prst="rect">
            <a:avLst/>
          </a:prstGeom>
          <a:noFill/>
        </p:spPr>
        <p:txBody>
          <a:bodyPr wrap="none" rtlCol="0">
            <a:spAutoFit/>
          </a:bodyPr>
          <a:lstStyle/>
          <a:p>
            <a:r>
              <a:rPr lang="en-US" sz="900" dirty="0" smtClean="0"/>
              <a:t>AAAAAAAA</a:t>
            </a:r>
            <a:endParaRPr lang="en-US" sz="900" dirty="0"/>
          </a:p>
        </p:txBody>
      </p:sp>
      <p:sp>
        <p:nvSpPr>
          <p:cNvPr id="17" name="Down Arrow 16"/>
          <p:cNvSpPr/>
          <p:nvPr/>
        </p:nvSpPr>
        <p:spPr>
          <a:xfrm>
            <a:off x="3717745" y="2099504"/>
            <a:ext cx="210841" cy="307981"/>
          </a:xfrm>
          <a:prstGeom prst="downArrow">
            <a:avLst/>
          </a:prstGeom>
          <a:solidFill>
            <a:srgbClr val="37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5"/>
          <p:cNvSpPr txBox="1">
            <a:spLocks noGrp="1" noChangeArrowheads="1"/>
          </p:cNvSpPr>
          <p:nvPr>
            <p:ph idx="1"/>
          </p:nvPr>
        </p:nvSpPr>
        <p:spPr bwMode="auto">
          <a:xfrm>
            <a:off x="1209" y="2011383"/>
            <a:ext cx="15990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None/>
            </a:pPr>
            <a:r>
              <a:rPr lang="en-US" altLang="ja-JP" sz="1800" dirty="0" smtClean="0">
                <a:latin typeface="Calibri" charset="0"/>
              </a:rPr>
              <a:t>enrichments </a:t>
            </a:r>
            <a:r>
              <a:rPr lang="en-US" altLang="ja-JP" sz="1800" dirty="0">
                <a:latin typeface="Calibri" charset="0"/>
              </a:rPr>
              <a:t>-&gt;</a:t>
            </a:r>
            <a:endParaRPr lang="en-US" sz="1800" dirty="0">
              <a:latin typeface="Calibri" charset="0"/>
            </a:endParaRPr>
          </a:p>
        </p:txBody>
      </p:sp>
      <p:sp>
        <p:nvSpPr>
          <p:cNvPr id="19" name="TextBox 15"/>
          <p:cNvSpPr txBox="1">
            <a:spLocks noChangeArrowheads="1"/>
          </p:cNvSpPr>
          <p:nvPr/>
        </p:nvSpPr>
        <p:spPr bwMode="auto">
          <a:xfrm>
            <a:off x="323528" y="5395759"/>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err="1" smtClean="0">
                <a:latin typeface="Calibri" charset="0"/>
              </a:rPr>
              <a:t>reads</a:t>
            </a:r>
            <a:r>
              <a:rPr lang="en-US" altLang="ja-JP" sz="1800" dirty="0" smtClean="0">
                <a:latin typeface="Calibri" charset="0"/>
              </a:rPr>
              <a:t> -&gt;</a:t>
            </a:r>
            <a:endParaRPr lang="en-US" sz="1800" dirty="0">
              <a:latin typeface="Calibri" charset="0"/>
            </a:endParaRPr>
          </a:p>
        </p:txBody>
      </p:sp>
      <p:sp>
        <p:nvSpPr>
          <p:cNvPr id="20" name="TextBox 15"/>
          <p:cNvSpPr txBox="1">
            <a:spLocks noChangeArrowheads="1"/>
          </p:cNvSpPr>
          <p:nvPr/>
        </p:nvSpPr>
        <p:spPr bwMode="auto">
          <a:xfrm>
            <a:off x="256178" y="4459655"/>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800" smtClean="0">
                <a:latin typeface="Calibri" charset="0"/>
              </a:rPr>
              <a:t>library -&gt;</a:t>
            </a:r>
            <a:endParaRPr lang="en-US" sz="1800" dirty="0">
              <a:latin typeface="Calibri" charset="0"/>
            </a:endParaRPr>
          </a:p>
        </p:txBody>
      </p:sp>
      <p:sp>
        <p:nvSpPr>
          <p:cNvPr id="21" name="TextBox 15"/>
          <p:cNvSpPr txBox="1">
            <a:spLocks noChangeArrowheads="1"/>
          </p:cNvSpPr>
          <p:nvPr/>
        </p:nvSpPr>
        <p:spPr bwMode="auto">
          <a:xfrm>
            <a:off x="323528" y="1484784"/>
            <a:ext cx="778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smtClean="0">
                <a:latin typeface="Calibri" charset="0"/>
              </a:rPr>
              <a:t>RNA</a:t>
            </a:r>
            <a:r>
              <a:rPr lang="en-US" altLang="ja-JP" sz="1800" dirty="0" smtClean="0">
                <a:latin typeface="Calibri" charset="0"/>
              </a:rPr>
              <a:t>-&gt;</a:t>
            </a:r>
            <a:endParaRPr lang="en-US" sz="1800" dirty="0">
              <a:latin typeface="Calibri" charset="0"/>
            </a:endParaRPr>
          </a:p>
        </p:txBody>
      </p:sp>
      <p:sp>
        <p:nvSpPr>
          <p:cNvPr id="22" name="TextBox 15"/>
          <p:cNvSpPr txBox="1">
            <a:spLocks noChangeArrowheads="1"/>
          </p:cNvSpPr>
          <p:nvPr/>
        </p:nvSpPr>
        <p:spPr bwMode="auto">
          <a:xfrm>
            <a:off x="6084168" y="1651343"/>
            <a:ext cx="1629698" cy="9417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err="1" smtClean="0">
                <a:latin typeface="Calibri" charset="0"/>
              </a:rPr>
              <a:t>PolyA</a:t>
            </a:r>
            <a:r>
              <a:rPr lang="en-US" altLang="ja-JP" sz="1200" dirty="0" smtClean="0">
                <a:latin typeface="Calibri" charset="0"/>
              </a:rPr>
              <a:t>               (mRNA)</a:t>
            </a:r>
          </a:p>
          <a:p>
            <a:pPr marL="0" indent="0" eaLnBrk="1" hangingPunct="1">
              <a:buFont typeface="Arial"/>
              <a:buNone/>
            </a:pPr>
            <a:r>
              <a:rPr lang="en-US" sz="1200" dirty="0" err="1" smtClean="0">
                <a:latin typeface="Calibri" charset="0"/>
              </a:rPr>
              <a:t>RiboMinus</a:t>
            </a:r>
            <a:r>
              <a:rPr lang="en-US" sz="1200" dirty="0" smtClean="0">
                <a:latin typeface="Calibri" charset="0"/>
              </a:rPr>
              <a:t>      (- </a:t>
            </a:r>
            <a:r>
              <a:rPr lang="en-US" sz="1200" dirty="0" err="1" smtClean="0">
                <a:latin typeface="Calibri" charset="0"/>
              </a:rPr>
              <a:t>rRNA</a:t>
            </a:r>
            <a:r>
              <a:rPr lang="en-US" sz="1200" dirty="0" smtClean="0">
                <a:latin typeface="Calibri" charset="0"/>
              </a:rPr>
              <a:t>)</a:t>
            </a:r>
          </a:p>
          <a:p>
            <a:pPr marL="0" indent="0" eaLnBrk="1" hangingPunct="1">
              <a:buFont typeface="Arial"/>
              <a:buNone/>
            </a:pPr>
            <a:r>
              <a:rPr lang="en-US" sz="1200" dirty="0" smtClean="0">
                <a:latin typeface="Calibri" charset="0"/>
              </a:rPr>
              <a:t>Size  &lt;50 </a:t>
            </a:r>
            <a:r>
              <a:rPr lang="en-US" sz="1200" dirty="0" err="1" smtClean="0">
                <a:latin typeface="Calibri" charset="0"/>
              </a:rPr>
              <a:t>nt</a:t>
            </a:r>
            <a:r>
              <a:rPr lang="en-US" sz="1200" dirty="0" smtClean="0">
                <a:latin typeface="Calibri" charset="0"/>
              </a:rPr>
              <a:t>     (</a:t>
            </a:r>
            <a:r>
              <a:rPr lang="en-US" sz="1200" dirty="0" err="1" smtClean="0">
                <a:latin typeface="Calibri" charset="0"/>
              </a:rPr>
              <a:t>miRNA</a:t>
            </a:r>
            <a:r>
              <a:rPr lang="en-US" sz="1200" dirty="0" smtClean="0">
                <a:latin typeface="Calibri" charset="0"/>
              </a:rPr>
              <a:t> )</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5" name="TextBox 15"/>
          <p:cNvSpPr txBox="1">
            <a:spLocks noChangeArrowheads="1"/>
          </p:cNvSpPr>
          <p:nvPr/>
        </p:nvSpPr>
        <p:spPr bwMode="auto">
          <a:xfrm>
            <a:off x="6084168" y="3212976"/>
            <a:ext cx="1629698" cy="11633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Size of fragment</a:t>
            </a:r>
          </a:p>
          <a:p>
            <a:pPr marL="0" indent="0" eaLnBrk="1" hangingPunct="1">
              <a:buFont typeface="Arial"/>
              <a:buNone/>
            </a:pPr>
            <a:r>
              <a:rPr lang="en-US" sz="1200" dirty="0" smtClean="0">
                <a:latin typeface="Calibri" charset="0"/>
              </a:rPr>
              <a:t>Strand specific</a:t>
            </a:r>
          </a:p>
          <a:p>
            <a:pPr marL="0" indent="0" eaLnBrk="1" hangingPunct="1">
              <a:buFont typeface="Arial"/>
              <a:buNone/>
            </a:pPr>
            <a:r>
              <a:rPr lang="en-US" sz="1200" dirty="0" smtClean="0">
                <a:latin typeface="Calibri" charset="0"/>
              </a:rPr>
              <a:t>5’ end specific </a:t>
            </a:r>
          </a:p>
          <a:p>
            <a:pPr marL="0" indent="0" eaLnBrk="1" hangingPunct="1">
              <a:buFont typeface="Arial"/>
              <a:buNone/>
            </a:pPr>
            <a:r>
              <a:rPr lang="en-US" sz="1200" dirty="0" smtClean="0">
                <a:latin typeface="Calibri" charset="0"/>
              </a:rPr>
              <a:t>3’ end specific</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6" name="TextBox 15"/>
          <p:cNvSpPr txBox="1">
            <a:spLocks noChangeArrowheads="1"/>
          </p:cNvSpPr>
          <p:nvPr/>
        </p:nvSpPr>
        <p:spPr bwMode="auto">
          <a:xfrm>
            <a:off x="5955154" y="5506092"/>
            <a:ext cx="2731646" cy="4985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Single end (1 read per fragment)</a:t>
            </a:r>
          </a:p>
          <a:p>
            <a:pPr marL="0" indent="0" eaLnBrk="1" hangingPunct="1">
              <a:buFont typeface="Arial"/>
              <a:buNone/>
            </a:pPr>
            <a:r>
              <a:rPr lang="en-US" altLang="ja-JP" sz="1200" dirty="0" smtClean="0">
                <a:latin typeface="Calibri" charset="0"/>
              </a:rPr>
              <a:t>Paired end (2 reads per fragment)</a:t>
            </a:r>
          </a:p>
        </p:txBody>
      </p:sp>
    </p:spTree>
    <p:extLst>
      <p:ext uri="{BB962C8B-B14F-4D97-AF65-F5344CB8AC3E}">
        <p14:creationId xmlns:p14="http://schemas.microsoft.com/office/powerpoint/2010/main" val="18505016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9388" r="-19388"/>
          <a:stretch>
            <a:fillRect/>
          </a:stretch>
        </p:blipFill>
        <p:spPr>
          <a:xfrm>
            <a:off x="0" y="993768"/>
            <a:ext cx="9127058" cy="5019530"/>
          </a:xfrm>
          <a:prstGeom prst="rect">
            <a:avLst/>
          </a:prstGeom>
        </p:spPr>
      </p:pic>
    </p:spTree>
    <p:extLst>
      <p:ext uri="{BB962C8B-B14F-4D97-AF65-F5344CB8AC3E}">
        <p14:creationId xmlns:p14="http://schemas.microsoft.com/office/powerpoint/2010/main" val="22593511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 and pitfalls</a:t>
            </a:r>
            <a:endParaRPr lang="en-US" dirty="0"/>
          </a:p>
        </p:txBody>
      </p:sp>
      <p:sp>
        <p:nvSpPr>
          <p:cNvPr id="3" name="Content Placeholder 2"/>
          <p:cNvSpPr>
            <a:spLocks noGrp="1"/>
          </p:cNvSpPr>
          <p:nvPr>
            <p:ph idx="1"/>
          </p:nvPr>
        </p:nvSpPr>
        <p:spPr>
          <a:xfrm>
            <a:off x="0" y="1598461"/>
            <a:ext cx="2751917" cy="2665463"/>
          </a:xfrm>
        </p:spPr>
        <p:txBody>
          <a:bodyPr>
            <a:normAutofit lnSpcReduction="10000"/>
          </a:bodyPr>
          <a:lstStyle/>
          <a:p>
            <a:pPr marL="0" indent="0" algn="ctr">
              <a:buNone/>
            </a:pPr>
            <a:r>
              <a:rPr lang="en-US" dirty="0" smtClean="0"/>
              <a:t>Long reads</a:t>
            </a:r>
          </a:p>
          <a:p>
            <a:r>
              <a:rPr lang="en-US" sz="1600" dirty="0"/>
              <a:t>Low throughput      	(-)</a:t>
            </a:r>
          </a:p>
          <a:p>
            <a:r>
              <a:rPr lang="en-US" sz="1600" dirty="0" smtClean="0"/>
              <a:t>Complete transcripts	(+)</a:t>
            </a:r>
          </a:p>
          <a:p>
            <a:r>
              <a:rPr lang="en-US" sz="1600" dirty="0" smtClean="0"/>
              <a:t>Only highly expressed genes	     			(--)</a:t>
            </a:r>
          </a:p>
          <a:p>
            <a:r>
              <a:rPr lang="en-US" sz="1600" dirty="0" smtClean="0"/>
              <a:t>Expensive  			(-)</a:t>
            </a:r>
          </a:p>
          <a:p>
            <a:r>
              <a:rPr lang="en-US" sz="1600" dirty="0" smtClean="0"/>
              <a:t>Low background noise	(+)</a:t>
            </a:r>
          </a:p>
          <a:p>
            <a:r>
              <a:rPr lang="en-US" sz="1600" dirty="0" smtClean="0"/>
              <a:t>Easy downstream analysis (+)</a:t>
            </a:r>
          </a:p>
          <a:p>
            <a:pPr marL="0" indent="0">
              <a:buNone/>
            </a:pPr>
            <a:endParaRPr lang="en-US" sz="1800" dirty="0" smtClean="0"/>
          </a:p>
          <a:p>
            <a:pPr marL="0" indent="0">
              <a:buNone/>
            </a:pPr>
            <a:endParaRPr lang="en-US" dirty="0" smtClean="0"/>
          </a:p>
          <a:p>
            <a:pPr marL="0" indent="0">
              <a:buNone/>
            </a:pPr>
            <a:endParaRPr lang="en-US" dirty="0" smtClean="0"/>
          </a:p>
        </p:txBody>
      </p:sp>
      <p:sp>
        <p:nvSpPr>
          <p:cNvPr id="5" name="Content Placeholder 2"/>
          <p:cNvSpPr txBox="1">
            <a:spLocks/>
          </p:cNvSpPr>
          <p:nvPr/>
        </p:nvSpPr>
        <p:spPr>
          <a:xfrm>
            <a:off x="5918405" y="1598461"/>
            <a:ext cx="3225595" cy="26654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short reads</a:t>
            </a:r>
          </a:p>
          <a:p>
            <a:r>
              <a:rPr lang="en-US" sz="1600" dirty="0"/>
              <a:t>High throughput 		</a:t>
            </a:r>
            <a:r>
              <a:rPr lang="en-US" sz="1600" dirty="0" smtClean="0"/>
              <a:t>	(</a:t>
            </a:r>
            <a:r>
              <a:rPr lang="en-US" sz="1600" dirty="0"/>
              <a:t>+)</a:t>
            </a:r>
          </a:p>
          <a:p>
            <a:r>
              <a:rPr lang="en-US" sz="1600" dirty="0" smtClean="0"/>
              <a:t>Fractions of transcripts  		(</a:t>
            </a:r>
            <a:r>
              <a:rPr lang="en-US" sz="1600" dirty="0"/>
              <a:t>-)</a:t>
            </a:r>
          </a:p>
          <a:p>
            <a:r>
              <a:rPr lang="en-US" sz="1600" dirty="0" smtClean="0"/>
              <a:t>Full dynamic range 		(+-)</a:t>
            </a:r>
          </a:p>
          <a:p>
            <a:r>
              <a:rPr lang="en-US" sz="1600" dirty="0" smtClean="0"/>
              <a:t>Unlimited dynamic range       	(+)</a:t>
            </a:r>
          </a:p>
          <a:p>
            <a:r>
              <a:rPr lang="en-US" sz="1600" dirty="0" smtClean="0"/>
              <a:t>Cheap	</a:t>
            </a:r>
            <a:r>
              <a:rPr lang="en-US" sz="1600" dirty="0"/>
              <a:t>		      	</a:t>
            </a:r>
            <a:r>
              <a:rPr lang="en-US" sz="1600" dirty="0" smtClean="0"/>
              <a:t>	(</a:t>
            </a:r>
            <a:r>
              <a:rPr lang="en-US" sz="1600" dirty="0"/>
              <a:t>+)</a:t>
            </a:r>
          </a:p>
          <a:p>
            <a:r>
              <a:rPr lang="en-US" sz="1600" dirty="0" smtClean="0"/>
              <a:t>Low </a:t>
            </a:r>
            <a:r>
              <a:rPr lang="en-US" sz="1600" dirty="0"/>
              <a:t>background noise	</a:t>
            </a:r>
            <a:r>
              <a:rPr lang="en-US" sz="1600" dirty="0" smtClean="0"/>
              <a:t>	(+)</a:t>
            </a:r>
          </a:p>
          <a:p>
            <a:r>
              <a:rPr lang="en-US" sz="1600" dirty="0" smtClean="0"/>
              <a:t>Strand specificity			(+)</a:t>
            </a:r>
          </a:p>
          <a:p>
            <a:r>
              <a:rPr lang="en-US" sz="1600" dirty="0" smtClean="0"/>
              <a:t>Re-sequencing			(+)</a:t>
            </a:r>
          </a:p>
          <a:p>
            <a:endParaRPr lang="en-US" sz="1600" dirty="0" smtClean="0"/>
          </a:p>
          <a:p>
            <a:endParaRPr lang="en-US" sz="1600" dirty="0" smtClean="0"/>
          </a:p>
          <a:p>
            <a:endParaRPr lang="en-US" sz="1600" dirty="0"/>
          </a:p>
          <a:p>
            <a:pPr marL="0" indent="0" algn="ctr">
              <a:buNone/>
            </a:pPr>
            <a:endParaRPr lang="en-US" sz="1600" dirty="0"/>
          </a:p>
        </p:txBody>
      </p:sp>
      <p:graphicFrame>
        <p:nvGraphicFramePr>
          <p:cNvPr id="10" name="Chart 9"/>
          <p:cNvGraphicFramePr>
            <a:graphicFrameLocks/>
          </p:cNvGraphicFramePr>
          <p:nvPr>
            <p:extLst>
              <p:ext uri="{D42A27DB-BD31-4B8C-83A1-F6EECF244321}">
                <p14:modId xmlns:p14="http://schemas.microsoft.com/office/powerpoint/2010/main" val="2059157999"/>
              </p:ext>
            </p:extLst>
          </p:nvPr>
        </p:nvGraphicFramePr>
        <p:xfrm>
          <a:off x="975209" y="4263924"/>
          <a:ext cx="5805894" cy="1908842"/>
        </p:xfrm>
        <a:graphic>
          <a:graphicData uri="http://schemas.openxmlformats.org/drawingml/2006/chart">
            <c:chart xmlns:c="http://schemas.openxmlformats.org/drawingml/2006/chart" xmlns:r="http://schemas.openxmlformats.org/officeDocument/2006/relationships" r:id="rId2"/>
          </a:graphicData>
        </a:graphic>
      </p:graphicFrame>
      <p:sp>
        <p:nvSpPr>
          <p:cNvPr id="11" name="Left-Right Arrow 10"/>
          <p:cNvSpPr/>
          <p:nvPr/>
        </p:nvSpPr>
        <p:spPr>
          <a:xfrm>
            <a:off x="3889496" y="4876296"/>
            <a:ext cx="771095" cy="136083"/>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2190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rmAutofit fontScale="90000"/>
          </a:bodyPr>
          <a:lstStyle/>
          <a:p>
            <a:r>
              <a:rPr lang="en-US" dirty="0" smtClean="0"/>
              <a:t>RNA </a:t>
            </a:r>
            <a:r>
              <a:rPr lang="en-US" dirty="0" err="1" smtClean="0"/>
              <a:t>seq</a:t>
            </a:r>
            <a:r>
              <a:rPr lang="en-US" dirty="0" smtClean="0"/>
              <a:t> reads correspond directly to abundance of RNAs in the sample</a:t>
            </a:r>
            <a:endParaRPr lang="en-US" dirty="0"/>
          </a:p>
        </p:txBody>
      </p:sp>
      <p:pic>
        <p:nvPicPr>
          <p:cNvPr id="11" name="Picture 6" descr="Blood_GTex.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479" t="-10337" r="-13001" b="-2853"/>
          <a:stretch/>
        </p:blipFill>
        <p:spPr bwMode="auto">
          <a:xfrm>
            <a:off x="1479176" y="652889"/>
            <a:ext cx="5871883" cy="545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3944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1.lar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6834" r="-301" b="5990"/>
          <a:stretch/>
        </p:blipFill>
        <p:spPr>
          <a:xfrm>
            <a:off x="1270054" y="1584711"/>
            <a:ext cx="6210872" cy="4254851"/>
          </a:xfrm>
        </p:spPr>
      </p:pic>
      <p:sp>
        <p:nvSpPr>
          <p:cNvPr id="2" name="Title 1"/>
          <p:cNvSpPr>
            <a:spLocks noGrp="1"/>
          </p:cNvSpPr>
          <p:nvPr>
            <p:ph type="title"/>
          </p:nvPr>
        </p:nvSpPr>
        <p:spPr/>
        <p:txBody>
          <a:bodyPr>
            <a:normAutofit fontScale="90000"/>
          </a:bodyPr>
          <a:lstStyle/>
          <a:p>
            <a:r>
              <a:rPr lang="en-US" dirty="0" smtClean="0"/>
              <a:t>DNA is the same in all cells but which RNAs that is present  is different in all cells</a:t>
            </a:r>
            <a:endParaRPr lang="en-US" dirty="0"/>
          </a:p>
        </p:txBody>
      </p:sp>
    </p:spTree>
    <p:extLst>
      <p:ext uri="{BB962C8B-B14F-4D97-AF65-F5344CB8AC3E}">
        <p14:creationId xmlns:p14="http://schemas.microsoft.com/office/powerpoint/2010/main" val="10023843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9388" r="-19388"/>
          <a:stretch>
            <a:fillRect/>
          </a:stretch>
        </p:blipFill>
        <p:spPr>
          <a:xfrm>
            <a:off x="16942" y="1009257"/>
            <a:ext cx="9127058" cy="5019530"/>
          </a:xfrm>
          <a:prstGeom prst="rect">
            <a:avLst/>
          </a:prstGeom>
        </p:spPr>
      </p:pic>
      <p:sp>
        <p:nvSpPr>
          <p:cNvPr id="3" name="Rectangle 2"/>
          <p:cNvSpPr/>
          <p:nvPr/>
        </p:nvSpPr>
        <p:spPr>
          <a:xfrm>
            <a:off x="728143" y="2579830"/>
            <a:ext cx="5046136" cy="175681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US" dirty="0"/>
          </a:p>
        </p:txBody>
      </p:sp>
      <p:sp>
        <p:nvSpPr>
          <p:cNvPr id="6" name="Title 1"/>
          <p:cNvSpPr>
            <a:spLocks noGrp="1"/>
          </p:cNvSpPr>
          <p:nvPr>
            <p:ph type="title"/>
          </p:nvPr>
        </p:nvSpPr>
        <p:spPr>
          <a:xfrm>
            <a:off x="457200" y="20638"/>
            <a:ext cx="8229600" cy="1143000"/>
          </a:xfrm>
        </p:spPr>
        <p:txBody>
          <a:bodyPr>
            <a:normAutofit/>
          </a:bodyPr>
          <a:lstStyle/>
          <a:p>
            <a:r>
              <a:rPr lang="en-US" sz="3600" dirty="0" smtClean="0"/>
              <a:t>Map reads </a:t>
            </a:r>
            <a:r>
              <a:rPr lang="en-US" sz="3600" dirty="0"/>
              <a:t>to </a:t>
            </a:r>
            <a:r>
              <a:rPr lang="en-US" sz="3600" dirty="0" smtClean="0"/>
              <a:t>reference</a:t>
            </a:r>
            <a:endParaRPr lang="en-US" sz="3600" dirty="0"/>
          </a:p>
        </p:txBody>
      </p:sp>
    </p:spTree>
    <p:extLst>
      <p:ext uri="{BB962C8B-B14F-4D97-AF65-F5344CB8AC3E}">
        <p14:creationId xmlns:p14="http://schemas.microsoft.com/office/powerpoint/2010/main" val="6417201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9388" r="-19388"/>
          <a:stretch>
            <a:fillRect/>
          </a:stretch>
        </p:blipFill>
        <p:spPr>
          <a:xfrm>
            <a:off x="0" y="947313"/>
            <a:ext cx="9127058" cy="5019530"/>
          </a:xfrm>
          <a:prstGeom prst="rect">
            <a:avLst/>
          </a:prstGeom>
        </p:spPr>
      </p:pic>
      <p:sp>
        <p:nvSpPr>
          <p:cNvPr id="3" name="Rectangle 2"/>
          <p:cNvSpPr/>
          <p:nvPr/>
        </p:nvSpPr>
        <p:spPr>
          <a:xfrm>
            <a:off x="558801" y="4634552"/>
            <a:ext cx="5046136" cy="1332291"/>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US" dirty="0"/>
          </a:p>
          <a:p>
            <a:pPr algn="ctr"/>
            <a:endParaRPr lang="en-US" dirty="0" smtClean="0"/>
          </a:p>
          <a:p>
            <a:pPr algn="ctr"/>
            <a:endParaRPr lang="en-US" dirty="0"/>
          </a:p>
        </p:txBody>
      </p:sp>
      <p:sp>
        <p:nvSpPr>
          <p:cNvPr id="2" name="Rectangle 1"/>
          <p:cNvSpPr/>
          <p:nvPr/>
        </p:nvSpPr>
        <p:spPr>
          <a:xfrm>
            <a:off x="1" y="0"/>
            <a:ext cx="9127058" cy="1200329"/>
          </a:xfrm>
          <a:prstGeom prst="rect">
            <a:avLst/>
          </a:prstGeom>
        </p:spPr>
        <p:txBody>
          <a:bodyPr wrap="square">
            <a:spAutoFit/>
          </a:bodyPr>
          <a:lstStyle/>
          <a:p>
            <a:pPr algn="ctr"/>
            <a:r>
              <a:rPr lang="en-US" sz="3600" dirty="0" err="1"/>
              <a:t>Transcriptome</a:t>
            </a:r>
            <a:r>
              <a:rPr lang="en-US" sz="3600" dirty="0"/>
              <a:t> assembly using reference</a:t>
            </a:r>
            <a:br>
              <a:rPr lang="en-US" sz="3600" dirty="0"/>
            </a:br>
            <a:endParaRPr lang="en-US" sz="3600" dirty="0"/>
          </a:p>
        </p:txBody>
      </p:sp>
    </p:spTree>
    <p:extLst>
      <p:ext uri="{BB962C8B-B14F-4D97-AF65-F5344CB8AC3E}">
        <p14:creationId xmlns:p14="http://schemas.microsoft.com/office/powerpoint/2010/main" val="32413078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err="1"/>
              <a:t>Transcriptome</a:t>
            </a:r>
            <a:r>
              <a:rPr lang="en-US" sz="3600" dirty="0"/>
              <a:t> assembly without reference</a:t>
            </a:r>
            <a:br>
              <a:rPr lang="en-US" sz="3600" dirty="0"/>
            </a:br>
            <a:endParaRPr lang="en-US" sz="3600" dirty="0"/>
          </a:p>
        </p:txBody>
      </p:sp>
      <p:pic>
        <p:nvPicPr>
          <p:cNvPr id="5" name="Content Placeholder 4"/>
          <p:cNvPicPr>
            <a:picLocks noGrp="1" noChangeAspect="1"/>
          </p:cNvPicPr>
          <p:nvPr>
            <p:ph idx="1"/>
          </p:nvPr>
        </p:nvPicPr>
        <p:blipFill>
          <a:blip r:embed="rId2"/>
          <a:srcRect t="13971" b="13971"/>
          <a:stretch>
            <a:fillRect/>
          </a:stretch>
        </p:blipFill>
        <p:spPr>
          <a:prstGeom prst="rect">
            <a:avLst/>
          </a:prstGeom>
        </p:spPr>
      </p:pic>
      <p:sp>
        <p:nvSpPr>
          <p:cNvPr id="3" name="Rectangle 2"/>
          <p:cNvSpPr/>
          <p:nvPr/>
        </p:nvSpPr>
        <p:spPr>
          <a:xfrm>
            <a:off x="5469467" y="2124088"/>
            <a:ext cx="3217334" cy="175681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US" dirty="0"/>
          </a:p>
        </p:txBody>
      </p:sp>
    </p:spTree>
    <p:extLst>
      <p:ext uri="{BB962C8B-B14F-4D97-AF65-F5344CB8AC3E}">
        <p14:creationId xmlns:p14="http://schemas.microsoft.com/office/powerpoint/2010/main" val="40150044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9388" r="-19388"/>
          <a:stretch>
            <a:fillRect/>
          </a:stretch>
        </p:blipFill>
        <p:spPr>
          <a:xfrm>
            <a:off x="0" y="993783"/>
            <a:ext cx="9127058" cy="5019530"/>
          </a:xfrm>
          <a:prstGeom prst="rect">
            <a:avLst/>
          </a:prstGeom>
        </p:spPr>
      </p:pic>
      <p:sp>
        <p:nvSpPr>
          <p:cNvPr id="3" name="Rectangle 2"/>
          <p:cNvSpPr/>
          <p:nvPr/>
        </p:nvSpPr>
        <p:spPr>
          <a:xfrm>
            <a:off x="5215466" y="4256498"/>
            <a:ext cx="3657591" cy="1892855"/>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t"/>
          <a:lstStyle/>
          <a:p>
            <a:pPr algn="ctr"/>
            <a:endParaRPr lang="en-US" dirty="0"/>
          </a:p>
        </p:txBody>
      </p:sp>
    </p:spTree>
    <p:extLst>
      <p:ext uri="{BB962C8B-B14F-4D97-AF65-F5344CB8AC3E}">
        <p14:creationId xmlns:p14="http://schemas.microsoft.com/office/powerpoint/2010/main" val="13430474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943"/>
            <a:ext cx="8229600" cy="1143000"/>
          </a:xfrm>
        </p:spPr>
        <p:txBody>
          <a:bodyPr>
            <a:normAutofit fontScale="90000"/>
          </a:bodyPr>
          <a:lstStyle/>
          <a:p>
            <a:r>
              <a:rPr lang="en-US" dirty="0" smtClean="0"/>
              <a:t>Quality control</a:t>
            </a:r>
            <a:br>
              <a:rPr lang="en-US" dirty="0" smtClean="0"/>
            </a:br>
            <a:r>
              <a:rPr lang="en-US" sz="3600" dirty="0"/>
              <a:t>-samples might not be what you think they are</a:t>
            </a:r>
          </a:p>
        </p:txBody>
      </p:sp>
      <p:sp>
        <p:nvSpPr>
          <p:cNvPr id="3" name="Content Placeholder 2"/>
          <p:cNvSpPr>
            <a:spLocks noGrp="1"/>
          </p:cNvSpPr>
          <p:nvPr>
            <p:ph idx="1"/>
          </p:nvPr>
        </p:nvSpPr>
        <p:spPr/>
        <p:txBody>
          <a:bodyPr>
            <a:normAutofit fontScale="85000" lnSpcReduction="20000"/>
          </a:bodyPr>
          <a:lstStyle/>
          <a:p>
            <a:r>
              <a:rPr lang="en-US" dirty="0" smtClean="0"/>
              <a:t>Experiments go wrong</a:t>
            </a:r>
          </a:p>
          <a:p>
            <a:pPr lvl="1"/>
            <a:r>
              <a:rPr lang="en-US" dirty="0" smtClean="0"/>
              <a:t>30 samples with 5 steps from samples to reads has 150 potential steps for errors</a:t>
            </a:r>
          </a:p>
          <a:p>
            <a:pPr lvl="1"/>
            <a:r>
              <a:rPr lang="en-US" dirty="0" smtClean="0"/>
              <a:t>Error rate 1/100 with 5 steps suggest that one of every 20 samples the reads does not represent the sample </a:t>
            </a:r>
          </a:p>
          <a:p>
            <a:r>
              <a:rPr lang="en-US" dirty="0" smtClean="0"/>
              <a:t>Mixing </a:t>
            </a:r>
            <a:r>
              <a:rPr lang="en-US" dirty="0"/>
              <a:t>samples</a:t>
            </a:r>
          </a:p>
          <a:p>
            <a:pPr lvl="1"/>
            <a:r>
              <a:rPr lang="en-US" dirty="0"/>
              <a:t>30 samples with 5 steps from samples to reads has </a:t>
            </a:r>
            <a:r>
              <a:rPr lang="en-US" dirty="0" smtClean="0"/>
              <a:t>~24M potential </a:t>
            </a:r>
            <a:r>
              <a:rPr lang="en-US" dirty="0"/>
              <a:t>mix ups of samples </a:t>
            </a:r>
          </a:p>
          <a:p>
            <a:pPr lvl="1"/>
            <a:r>
              <a:rPr lang="en-US" dirty="0"/>
              <a:t>Error rate 1/ 100 with 5 steps suggest that one of every 20 sample is mislabeled </a:t>
            </a:r>
          </a:p>
          <a:p>
            <a:r>
              <a:rPr lang="en-US" dirty="0" smtClean="0"/>
              <a:t>Combine </a:t>
            </a:r>
            <a:r>
              <a:rPr lang="en-US" dirty="0"/>
              <a:t>the two steps and approximately one of every 10 samples are wrong</a:t>
            </a:r>
          </a:p>
          <a:p>
            <a:endParaRPr lang="en-US" dirty="0"/>
          </a:p>
        </p:txBody>
      </p:sp>
    </p:spTree>
    <p:extLst>
      <p:ext uri="{BB962C8B-B14F-4D97-AF65-F5344CB8AC3E}">
        <p14:creationId xmlns:p14="http://schemas.microsoft.com/office/powerpoint/2010/main" val="36827866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571"/>
            <a:ext cx="8229600" cy="1143000"/>
          </a:xfrm>
        </p:spPr>
        <p:txBody>
          <a:bodyPr>
            <a:normAutofit/>
          </a:bodyPr>
          <a:lstStyle/>
          <a:p>
            <a:r>
              <a:rPr lang="en-US" dirty="0" smtClean="0"/>
              <a:t>RNA QC</a:t>
            </a:r>
            <a:endParaRPr lang="en-US" dirty="0"/>
          </a:p>
        </p:txBody>
      </p:sp>
      <p:pic>
        <p:nvPicPr>
          <p:cNvPr id="5" name="Content Placeholder 4"/>
          <p:cNvPicPr>
            <a:picLocks noGrp="1" noChangeAspect="1"/>
          </p:cNvPicPr>
          <p:nvPr>
            <p:ph idx="1"/>
          </p:nvPr>
        </p:nvPicPr>
        <p:blipFill>
          <a:blip r:embed="rId2"/>
          <a:srcRect l="-19388" r="-19388"/>
          <a:stretch>
            <a:fillRect/>
          </a:stretch>
        </p:blipFill>
        <p:spPr>
          <a:xfrm>
            <a:off x="558798" y="956746"/>
            <a:ext cx="9127058" cy="5019530"/>
          </a:xfrm>
          <a:prstGeom prst="rect">
            <a:avLst/>
          </a:prstGeom>
        </p:spPr>
      </p:pic>
      <p:sp>
        <p:nvSpPr>
          <p:cNvPr id="3" name="TextBox 2"/>
          <p:cNvSpPr txBox="1"/>
          <p:nvPr/>
        </p:nvSpPr>
        <p:spPr>
          <a:xfrm>
            <a:off x="558798" y="1290134"/>
            <a:ext cx="1351652" cy="369332"/>
          </a:xfrm>
          <a:prstGeom prst="rect">
            <a:avLst/>
          </a:prstGeom>
          <a:noFill/>
          <a:ln>
            <a:solidFill>
              <a:srgbClr val="FF0000"/>
            </a:solidFill>
          </a:ln>
        </p:spPr>
        <p:txBody>
          <a:bodyPr wrap="none" rtlCol="0">
            <a:spAutoFit/>
          </a:bodyPr>
          <a:lstStyle/>
          <a:p>
            <a:r>
              <a:rPr lang="en-US" dirty="0" smtClean="0"/>
              <a:t>Read quality</a:t>
            </a:r>
            <a:endParaRPr lang="en-US" dirty="0"/>
          </a:p>
        </p:txBody>
      </p:sp>
      <p:sp>
        <p:nvSpPr>
          <p:cNvPr id="6" name="TextBox 5"/>
          <p:cNvSpPr txBox="1"/>
          <p:nvPr/>
        </p:nvSpPr>
        <p:spPr>
          <a:xfrm>
            <a:off x="457200" y="5100133"/>
            <a:ext cx="1826141" cy="369332"/>
          </a:xfrm>
          <a:prstGeom prst="rect">
            <a:avLst/>
          </a:prstGeom>
          <a:noFill/>
          <a:ln>
            <a:solidFill>
              <a:srgbClr val="FF0000"/>
            </a:solidFill>
          </a:ln>
        </p:spPr>
        <p:txBody>
          <a:bodyPr wrap="none" rtlCol="0">
            <a:spAutoFit/>
          </a:bodyPr>
          <a:lstStyle/>
          <a:p>
            <a:r>
              <a:rPr lang="en-US" dirty="0" smtClean="0"/>
              <a:t>Transcript quality</a:t>
            </a:r>
            <a:endParaRPr lang="en-US" dirty="0"/>
          </a:p>
        </p:txBody>
      </p:sp>
      <p:sp>
        <p:nvSpPr>
          <p:cNvPr id="7" name="TextBox 6"/>
          <p:cNvSpPr txBox="1"/>
          <p:nvPr/>
        </p:nvSpPr>
        <p:spPr>
          <a:xfrm>
            <a:off x="461552" y="3271333"/>
            <a:ext cx="1018052" cy="646331"/>
          </a:xfrm>
          <a:prstGeom prst="rect">
            <a:avLst/>
          </a:prstGeom>
          <a:noFill/>
          <a:ln>
            <a:solidFill>
              <a:srgbClr val="FF0000"/>
            </a:solidFill>
          </a:ln>
        </p:spPr>
        <p:txBody>
          <a:bodyPr wrap="none" rtlCol="0">
            <a:spAutoFit/>
          </a:bodyPr>
          <a:lstStyle/>
          <a:p>
            <a:r>
              <a:rPr lang="en-US" dirty="0" smtClean="0"/>
              <a:t>Mapping</a:t>
            </a:r>
          </a:p>
          <a:p>
            <a:r>
              <a:rPr lang="en-US" dirty="0" smtClean="0"/>
              <a:t>statistics</a:t>
            </a:r>
            <a:endParaRPr lang="en-US" dirty="0"/>
          </a:p>
        </p:txBody>
      </p:sp>
      <p:sp>
        <p:nvSpPr>
          <p:cNvPr id="8" name="TextBox 7"/>
          <p:cNvSpPr txBox="1"/>
          <p:nvPr/>
        </p:nvSpPr>
        <p:spPr>
          <a:xfrm>
            <a:off x="3849281" y="5791610"/>
            <a:ext cx="2739489" cy="369332"/>
          </a:xfrm>
          <a:prstGeom prst="rect">
            <a:avLst/>
          </a:prstGeom>
          <a:noFill/>
          <a:ln>
            <a:solidFill>
              <a:srgbClr val="FF0000"/>
            </a:solidFill>
          </a:ln>
        </p:spPr>
        <p:txBody>
          <a:bodyPr wrap="none" rtlCol="0">
            <a:spAutoFit/>
          </a:bodyPr>
          <a:lstStyle/>
          <a:p>
            <a:r>
              <a:rPr lang="en-US" dirty="0" smtClean="0"/>
              <a:t>Compare between samples</a:t>
            </a:r>
            <a:endParaRPr lang="en-US" dirty="0"/>
          </a:p>
        </p:txBody>
      </p:sp>
    </p:spTree>
    <p:extLst>
      <p:ext uri="{BB962C8B-B14F-4D97-AF65-F5344CB8AC3E}">
        <p14:creationId xmlns:p14="http://schemas.microsoft.com/office/powerpoint/2010/main" val="16461992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v-SE" dirty="0" smtClean="0"/>
              <a:t>Differential expression </a:t>
            </a:r>
            <a:r>
              <a:rPr lang="sv-SE" dirty="0" err="1" smtClean="0"/>
              <a:t>analysis</a:t>
            </a:r>
            <a:r>
              <a:rPr lang="sv-SE" dirty="0" smtClean="0"/>
              <a:t> </a:t>
            </a:r>
            <a:r>
              <a:rPr lang="sv-SE" dirty="0" err="1" smtClean="0"/>
              <a:t>using</a:t>
            </a:r>
            <a:r>
              <a:rPr lang="sv-SE" dirty="0" smtClean="0"/>
              <a:t> </a:t>
            </a:r>
            <a:r>
              <a:rPr lang="sv-SE" dirty="0" err="1" smtClean="0"/>
              <a:t>univariate</a:t>
            </a:r>
            <a:r>
              <a:rPr lang="sv-SE" dirty="0" smtClean="0"/>
              <a:t> </a:t>
            </a:r>
            <a:r>
              <a:rPr lang="sv-SE" dirty="0" err="1" smtClean="0"/>
              <a:t>analysis</a:t>
            </a:r>
            <a:endParaRPr lang="sv-SE" dirty="0"/>
          </a:p>
        </p:txBody>
      </p:sp>
      <p:sp>
        <p:nvSpPr>
          <p:cNvPr id="4" name="Rectangle 3"/>
          <p:cNvSpPr>
            <a:spLocks/>
          </p:cNvSpPr>
          <p:nvPr/>
        </p:nvSpPr>
        <p:spPr bwMode="auto">
          <a:xfrm>
            <a:off x="2470845" y="2759482"/>
            <a:ext cx="8750081" cy="56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0794" bIns="0"/>
          <a:lstStyle/>
          <a:p>
            <a:pPr marL="44899" algn="ctr"/>
            <a:endParaRPr lang="en-US" sz="3200" dirty="0">
              <a:cs typeface="Arial"/>
            </a:endParaRPr>
          </a:p>
        </p:txBody>
      </p:sp>
      <p:sp>
        <p:nvSpPr>
          <p:cNvPr id="7" name="TextBox 15"/>
          <p:cNvSpPr txBox="1">
            <a:spLocks noChangeArrowheads="1"/>
          </p:cNvSpPr>
          <p:nvPr/>
        </p:nvSpPr>
        <p:spPr bwMode="auto">
          <a:xfrm>
            <a:off x="4516438" y="808040"/>
            <a:ext cx="166189" cy="360095"/>
          </a:xfrm>
          <a:prstGeom prst="rect">
            <a:avLst/>
          </a:prstGeom>
          <a:noFill/>
          <a:ln w="9525">
            <a:noFill/>
            <a:miter lim="800000"/>
            <a:headEnd/>
            <a:tailEnd/>
          </a:ln>
        </p:spPr>
        <p:txBody>
          <a:bodyPr wrap="none" lIns="82291" tIns="41146" rIns="82291" bIns="41146">
            <a:prstTxWarp prst="textNoShape">
              <a:avLst/>
            </a:prstTxWarp>
            <a:spAutoFit/>
          </a:bodyPr>
          <a:lstStyle/>
          <a:p>
            <a:endParaRPr lang="en-US"/>
          </a:p>
        </p:txBody>
      </p:sp>
      <p:sp>
        <p:nvSpPr>
          <p:cNvPr id="24" name="TextBox 1"/>
          <p:cNvSpPr txBox="1">
            <a:spLocks noChangeArrowheads="1"/>
          </p:cNvSpPr>
          <p:nvPr/>
        </p:nvSpPr>
        <p:spPr bwMode="auto">
          <a:xfrm>
            <a:off x="6466523" y="5263515"/>
            <a:ext cx="165735" cy="498634"/>
          </a:xfrm>
          <a:prstGeom prst="rect">
            <a:avLst/>
          </a:prstGeom>
          <a:noFill/>
          <a:ln w="9525">
            <a:noFill/>
            <a:miter lim="800000"/>
            <a:headEnd/>
            <a:tailEnd/>
          </a:ln>
        </p:spPr>
        <p:txBody>
          <a:bodyPr wrap="none" lIns="82287" tIns="41143" rIns="82287" bIns="41143">
            <a:spAutoFit/>
          </a:bodyPr>
          <a:lstStyle/>
          <a:p>
            <a:endParaRPr lang="sv-SE" sz="2700" dirty="0">
              <a:latin typeface="Arial" pitchFamily="34" charset="0"/>
              <a:ea typeface="ヒラギノ角ゴ ProN W3"/>
              <a:cs typeface="ヒラギノ角ゴ ProN W3"/>
              <a:sym typeface="Arial" pitchFamily="34" charset="0"/>
            </a:endParaRPr>
          </a:p>
        </p:txBody>
      </p:sp>
      <p:sp>
        <p:nvSpPr>
          <p:cNvPr id="25" name="Rectangle 7"/>
          <p:cNvSpPr>
            <a:spLocks/>
          </p:cNvSpPr>
          <p:nvPr/>
        </p:nvSpPr>
        <p:spPr bwMode="auto">
          <a:xfrm>
            <a:off x="3664745" y="1583056"/>
            <a:ext cx="5313521" cy="3499009"/>
          </a:xfrm>
          <a:prstGeom prst="rect">
            <a:avLst/>
          </a:prstGeom>
          <a:noFill/>
          <a:ln w="12700">
            <a:noFill/>
            <a:miter lim="800000"/>
            <a:headEnd/>
            <a:tailEnd/>
          </a:ln>
        </p:spPr>
        <p:txBody>
          <a:bodyPr lIns="0" tIns="0" rIns="0" bIns="0"/>
          <a:lstStyle/>
          <a:p>
            <a:pPr>
              <a:spcBef>
                <a:spcPts val="1080"/>
              </a:spcBef>
              <a:buClr>
                <a:srgbClr val="006666"/>
              </a:buClr>
              <a:buSzPct val="117000"/>
            </a:pPr>
            <a:endParaRPr lang="en-US" dirty="0"/>
          </a:p>
        </p:txBody>
      </p:sp>
      <p:sp>
        <p:nvSpPr>
          <p:cNvPr id="8" name="TextBox 7"/>
          <p:cNvSpPr txBox="1"/>
          <p:nvPr/>
        </p:nvSpPr>
        <p:spPr>
          <a:xfrm>
            <a:off x="526668" y="3564573"/>
            <a:ext cx="3354075" cy="1200329"/>
          </a:xfrm>
          <a:prstGeom prst="rect">
            <a:avLst/>
          </a:prstGeom>
          <a:noFill/>
        </p:spPr>
        <p:txBody>
          <a:bodyPr wrap="square" rtlCol="0">
            <a:spAutoFit/>
          </a:bodyPr>
          <a:lstStyle/>
          <a:p>
            <a:r>
              <a:rPr lang="en-US" dirty="0" smtClean="0"/>
              <a:t>Typically</a:t>
            </a:r>
            <a:r>
              <a:rPr lang="en-US" b="1" dirty="0" smtClean="0"/>
              <a:t> </a:t>
            </a:r>
            <a:r>
              <a:rPr lang="en-US" b="1" dirty="0" err="1"/>
              <a:t>u</a:t>
            </a:r>
            <a:r>
              <a:rPr lang="en-US" b="1" dirty="0" err="1" smtClean="0"/>
              <a:t>nivariate</a:t>
            </a:r>
            <a:r>
              <a:rPr lang="en-US" dirty="0" smtClean="0"/>
              <a:t> analysis (one gene at a time) – even though we know that genes are not independent</a:t>
            </a:r>
            <a:endParaRPr lang="en-US" dirty="0"/>
          </a:p>
        </p:txBody>
      </p:sp>
      <p:pic>
        <p:nvPicPr>
          <p:cNvPr id="9" name="Picture 8"/>
          <p:cNvPicPr>
            <a:picLocks noChangeAspect="1"/>
          </p:cNvPicPr>
          <p:nvPr/>
        </p:nvPicPr>
        <p:blipFill rotWithShape="1">
          <a:blip r:embed="rId3"/>
          <a:srcRect l="7637" b="40836"/>
          <a:stretch/>
        </p:blipFill>
        <p:spPr>
          <a:xfrm>
            <a:off x="4314095" y="2851190"/>
            <a:ext cx="4304856" cy="2910959"/>
          </a:xfrm>
          <a:prstGeom prst="rect">
            <a:avLst/>
          </a:prstGeom>
        </p:spPr>
      </p:pic>
    </p:spTree>
    <p:extLst>
      <p:ext uri="{BB962C8B-B14F-4D97-AF65-F5344CB8AC3E}">
        <p14:creationId xmlns:p14="http://schemas.microsoft.com/office/powerpoint/2010/main" val="15193415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 set analysis and data integration	</a:t>
            </a:r>
            <a:endParaRPr lang="en-US" dirty="0"/>
          </a:p>
        </p:txBody>
      </p:sp>
      <p:pic>
        <p:nvPicPr>
          <p:cNvPr id="4" name="Content Placeholder 3"/>
          <p:cNvPicPr>
            <a:picLocks noGrp="1" noChangeAspect="1"/>
          </p:cNvPicPr>
          <p:nvPr>
            <p:ph idx="1"/>
          </p:nvPr>
        </p:nvPicPr>
        <p:blipFill>
          <a:blip r:embed="rId2"/>
          <a:srcRect l="10702" r="10702"/>
          <a:stretch>
            <a:fillRect/>
          </a:stretch>
        </p:blipFill>
        <p:spPr>
          <a:prstGeom prst="rect">
            <a:avLst/>
          </a:prstGeom>
        </p:spPr>
      </p:pic>
    </p:spTree>
    <p:extLst>
      <p:ext uri="{BB962C8B-B14F-4D97-AF65-F5344CB8AC3E}">
        <p14:creationId xmlns:p14="http://schemas.microsoft.com/office/powerpoint/2010/main" val="241765021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microRNA analysis (Johan)</a:t>
            </a:r>
            <a:endParaRPr lang="en-US" dirty="0"/>
          </a:p>
        </p:txBody>
      </p:sp>
      <p:pic>
        <p:nvPicPr>
          <p:cNvPr id="5" name="Picture 4" descr="Screen Shot 2014-10-24 at 9.59.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641" y="1596075"/>
            <a:ext cx="7134358" cy="3966948"/>
          </a:xfrm>
          <a:prstGeom prst="rect">
            <a:avLst/>
          </a:prstGeom>
        </p:spPr>
      </p:pic>
      <p:sp>
        <p:nvSpPr>
          <p:cNvPr id="6" name="TextBox 5"/>
          <p:cNvSpPr txBox="1"/>
          <p:nvPr/>
        </p:nvSpPr>
        <p:spPr>
          <a:xfrm>
            <a:off x="4893419" y="5703741"/>
            <a:ext cx="4250581" cy="369332"/>
          </a:xfrm>
          <a:prstGeom prst="rect">
            <a:avLst/>
          </a:prstGeom>
          <a:noFill/>
        </p:spPr>
        <p:txBody>
          <a:bodyPr wrap="square" rtlCol="0">
            <a:spAutoFit/>
          </a:bodyPr>
          <a:lstStyle/>
          <a:p>
            <a:r>
              <a:rPr lang="en-US" dirty="0" smtClean="0"/>
              <a:t>(</a:t>
            </a:r>
            <a:r>
              <a:rPr lang="en-US" dirty="0" err="1" smtClean="0"/>
              <a:t>Berezikov</a:t>
            </a:r>
            <a:r>
              <a:rPr lang="en-US" dirty="0" smtClean="0"/>
              <a:t> et al. Genome Research, 2011.)</a:t>
            </a:r>
            <a:endParaRPr lang="en-US" dirty="0"/>
          </a:p>
        </p:txBody>
      </p:sp>
      <p:sp>
        <p:nvSpPr>
          <p:cNvPr id="7" name="Rectangle 6"/>
          <p:cNvSpPr/>
          <p:nvPr/>
        </p:nvSpPr>
        <p:spPr>
          <a:xfrm>
            <a:off x="1111641" y="2105793"/>
            <a:ext cx="713678" cy="388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90497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RNA-</a:t>
            </a:r>
            <a:r>
              <a:rPr lang="en-US" dirty="0" err="1" smtClean="0"/>
              <a:t>seq</a:t>
            </a:r>
            <a:r>
              <a:rPr lang="en-US" dirty="0" smtClean="0"/>
              <a:t> analysis</a:t>
            </a:r>
            <a:endParaRPr lang="en-US" dirty="0"/>
          </a:p>
        </p:txBody>
      </p:sp>
      <p:pic>
        <p:nvPicPr>
          <p:cNvPr id="4" name="Picture 3"/>
          <p:cNvPicPr>
            <a:picLocks noChangeAspect="1"/>
          </p:cNvPicPr>
          <p:nvPr/>
        </p:nvPicPr>
        <p:blipFill rotWithShape="1">
          <a:blip r:embed="rId3"/>
          <a:srcRect b="23361"/>
          <a:stretch/>
        </p:blipFill>
        <p:spPr>
          <a:xfrm>
            <a:off x="1049046" y="1625727"/>
            <a:ext cx="5014787" cy="3948879"/>
          </a:xfrm>
          <a:prstGeom prst="rect">
            <a:avLst/>
          </a:prstGeom>
        </p:spPr>
      </p:pic>
      <p:sp>
        <p:nvSpPr>
          <p:cNvPr id="5" name="TextBox 4"/>
          <p:cNvSpPr txBox="1"/>
          <p:nvPr/>
        </p:nvSpPr>
        <p:spPr>
          <a:xfrm>
            <a:off x="6472651" y="5574606"/>
            <a:ext cx="2671349" cy="307777"/>
          </a:xfrm>
          <a:prstGeom prst="rect">
            <a:avLst/>
          </a:prstGeom>
          <a:noFill/>
        </p:spPr>
        <p:txBody>
          <a:bodyPr wrap="none" rtlCol="0">
            <a:spAutoFit/>
          </a:bodyPr>
          <a:lstStyle/>
          <a:p>
            <a:r>
              <a:rPr lang="en-US" sz="1400" dirty="0" smtClean="0"/>
              <a:t>(Sandberg, Nature Methods 2014)</a:t>
            </a:r>
            <a:endParaRPr lang="en-US" sz="1400" dirty="0"/>
          </a:p>
        </p:txBody>
      </p:sp>
    </p:spTree>
    <p:extLst>
      <p:ext uri="{BB962C8B-B14F-4D97-AF65-F5344CB8AC3E}">
        <p14:creationId xmlns:p14="http://schemas.microsoft.com/office/powerpoint/2010/main" val="3530851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rPr>
              <a:t>There is a wide variety of different functional RNAs</a:t>
            </a:r>
            <a:endParaRPr lang="en-US" dirty="0"/>
          </a:p>
        </p:txBody>
      </p:sp>
      <p:pic>
        <p:nvPicPr>
          <p:cNvPr id="5" name="Picture 4"/>
          <p:cNvPicPr>
            <a:picLocks noChangeAspect="1"/>
          </p:cNvPicPr>
          <p:nvPr/>
        </p:nvPicPr>
        <p:blipFill rotWithShape="1">
          <a:blip r:embed="rId2"/>
          <a:srcRect t="20671"/>
          <a:stretch/>
        </p:blipFill>
        <p:spPr>
          <a:xfrm>
            <a:off x="0" y="1417638"/>
            <a:ext cx="9144000" cy="5440362"/>
          </a:xfrm>
          <a:prstGeom prst="rect">
            <a:avLst/>
          </a:prstGeom>
        </p:spPr>
      </p:pic>
    </p:spTree>
    <p:extLst>
      <p:ext uri="{BB962C8B-B14F-4D97-AF65-F5344CB8AC3E}">
        <p14:creationId xmlns:p14="http://schemas.microsoft.com/office/powerpoint/2010/main" val="4301702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rPr>
              <a:t>Which RNAs </a:t>
            </a:r>
            <a:r>
              <a:rPr lang="en-US" dirty="0">
                <a:latin typeface="Calibri" charset="0"/>
              </a:rPr>
              <a:t>(and sometimes then translated to proteins) varies </a:t>
            </a:r>
            <a:r>
              <a:rPr lang="en-US" dirty="0" smtClean="0">
                <a:latin typeface="Calibri" charset="0"/>
              </a:rPr>
              <a:t>between samples </a:t>
            </a:r>
            <a:endParaRPr lang="en-US" dirty="0">
              <a:latin typeface="Calibri" charset="0"/>
            </a:endParaRPr>
          </a:p>
        </p:txBody>
      </p:sp>
      <p:pic>
        <p:nvPicPr>
          <p:cNvPr id="5" name="Picture 5" descr="032-033 Cell Types &amp; Tissu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498395" y="2682940"/>
            <a:ext cx="3652041" cy="22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766711" y="2160426"/>
            <a:ext cx="3180521" cy="286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dirty="0">
              <a:latin typeface="Calibri" charset="0"/>
            </a:endParaRPr>
          </a:p>
          <a:p>
            <a:r>
              <a:rPr lang="en-US" dirty="0">
                <a:latin typeface="Calibri" charset="0"/>
              </a:rPr>
              <a:t>-Tissues</a:t>
            </a:r>
          </a:p>
          <a:p>
            <a:endParaRPr lang="en-US" dirty="0">
              <a:latin typeface="Calibri" charset="0"/>
            </a:endParaRPr>
          </a:p>
          <a:p>
            <a:pPr>
              <a:buFontTx/>
              <a:buChar char="-"/>
            </a:pPr>
            <a:r>
              <a:rPr lang="en-US" dirty="0">
                <a:latin typeface="Calibri" charset="0"/>
              </a:rPr>
              <a:t>Cell types</a:t>
            </a:r>
          </a:p>
          <a:p>
            <a:pPr>
              <a:buFontTx/>
              <a:buChar char="-"/>
            </a:pPr>
            <a:endParaRPr lang="en-US" dirty="0">
              <a:latin typeface="Calibri" charset="0"/>
            </a:endParaRPr>
          </a:p>
          <a:p>
            <a:pPr>
              <a:buFontTx/>
              <a:buChar char="-"/>
            </a:pPr>
            <a:r>
              <a:rPr lang="en-US" dirty="0">
                <a:latin typeface="Calibri" charset="0"/>
              </a:rPr>
              <a:t>Cell states</a:t>
            </a:r>
          </a:p>
          <a:p>
            <a:pPr>
              <a:buFontTx/>
              <a:buChar char="-"/>
            </a:pPr>
            <a:endParaRPr lang="en-US" dirty="0">
              <a:latin typeface="Calibri" charset="0"/>
            </a:endParaRPr>
          </a:p>
          <a:p>
            <a:r>
              <a:rPr lang="en-US" dirty="0">
                <a:latin typeface="Calibri" charset="0"/>
              </a:rPr>
              <a:t>-</a:t>
            </a:r>
            <a:r>
              <a:rPr lang="en-US" dirty="0" smtClean="0">
                <a:latin typeface="Calibri" charset="0"/>
              </a:rPr>
              <a:t>Individuals</a:t>
            </a:r>
          </a:p>
          <a:p>
            <a:endParaRPr lang="en-US" dirty="0">
              <a:latin typeface="Calibri" charset="0"/>
            </a:endParaRPr>
          </a:p>
          <a:p>
            <a:r>
              <a:rPr lang="en-US" dirty="0" smtClean="0">
                <a:latin typeface="Calibri" charset="0"/>
              </a:rPr>
              <a:t>-Cells</a:t>
            </a:r>
            <a:endParaRPr lang="en-US" dirty="0">
              <a:latin typeface="Calibri" charset="0"/>
            </a:endParaRPr>
          </a:p>
        </p:txBody>
      </p:sp>
    </p:spTree>
    <p:extLst>
      <p:ext uri="{BB962C8B-B14F-4D97-AF65-F5344CB8AC3E}">
        <p14:creationId xmlns:p14="http://schemas.microsoft.com/office/powerpoint/2010/main" val="23286223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rPr>
              <a:t>RNA gives information on which genes that are expressed</a:t>
            </a:r>
            <a:endParaRPr lang="en-US" dirty="0"/>
          </a:p>
        </p:txBody>
      </p:sp>
      <p:sp>
        <p:nvSpPr>
          <p:cNvPr id="8" name="Rectangle 7"/>
          <p:cNvSpPr>
            <a:spLocks noChangeArrowheads="1"/>
          </p:cNvSpPr>
          <p:nvPr/>
        </p:nvSpPr>
        <p:spPr bwMode="auto">
          <a:xfrm>
            <a:off x="5875131" y="1494375"/>
            <a:ext cx="318052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dirty="0">
                <a:latin typeface="Calibri" charset="0"/>
              </a:rPr>
              <a:t>How DNA get transcribed to RNA (and </a:t>
            </a:r>
            <a:r>
              <a:rPr lang="en-US" dirty="0" smtClean="0">
                <a:latin typeface="Calibri" charset="0"/>
              </a:rPr>
              <a:t>sometimes then </a:t>
            </a:r>
            <a:r>
              <a:rPr lang="en-US" dirty="0">
                <a:latin typeface="Calibri" charset="0"/>
              </a:rPr>
              <a:t>translated to proteins) varies between e. g.</a:t>
            </a:r>
          </a:p>
          <a:p>
            <a:endParaRPr lang="en-US" dirty="0">
              <a:latin typeface="Calibri" charset="0"/>
            </a:endParaRPr>
          </a:p>
          <a:p>
            <a:r>
              <a:rPr lang="en-US" dirty="0">
                <a:latin typeface="Calibri" charset="0"/>
              </a:rPr>
              <a:t>-Tissues</a:t>
            </a:r>
          </a:p>
          <a:p>
            <a:endParaRPr lang="en-US" dirty="0">
              <a:latin typeface="Calibri" charset="0"/>
            </a:endParaRPr>
          </a:p>
          <a:p>
            <a:pPr>
              <a:buFontTx/>
              <a:buChar char="-"/>
            </a:pPr>
            <a:r>
              <a:rPr lang="en-US" dirty="0">
                <a:latin typeface="Calibri" charset="0"/>
              </a:rPr>
              <a:t>Cell types</a:t>
            </a:r>
          </a:p>
          <a:p>
            <a:pPr>
              <a:buFontTx/>
              <a:buChar char="-"/>
            </a:pPr>
            <a:endParaRPr lang="en-US" dirty="0">
              <a:latin typeface="Calibri" charset="0"/>
            </a:endParaRPr>
          </a:p>
          <a:p>
            <a:pPr>
              <a:buFontTx/>
              <a:buChar char="-"/>
            </a:pPr>
            <a:r>
              <a:rPr lang="en-US" dirty="0">
                <a:latin typeface="Calibri" charset="0"/>
              </a:rPr>
              <a:t>Cell states</a:t>
            </a:r>
          </a:p>
          <a:p>
            <a:pPr>
              <a:buFontTx/>
              <a:buChar char="-"/>
            </a:pPr>
            <a:endParaRPr lang="en-US" dirty="0">
              <a:latin typeface="Calibri" charset="0"/>
            </a:endParaRPr>
          </a:p>
          <a:p>
            <a:r>
              <a:rPr lang="en-US" dirty="0">
                <a:latin typeface="Calibri" charset="0"/>
              </a:rPr>
              <a:t>-Individuals</a:t>
            </a:r>
          </a:p>
        </p:txBody>
      </p:sp>
      <p:pic>
        <p:nvPicPr>
          <p:cNvPr id="3" name="Picture 2"/>
          <p:cNvPicPr>
            <a:picLocks noChangeAspect="1"/>
          </p:cNvPicPr>
          <p:nvPr/>
        </p:nvPicPr>
        <p:blipFill>
          <a:blip r:embed="rId2"/>
          <a:stretch>
            <a:fillRect/>
          </a:stretch>
        </p:blipFill>
        <p:spPr>
          <a:xfrm>
            <a:off x="2733446" y="2585571"/>
            <a:ext cx="2863816" cy="2325124"/>
          </a:xfrm>
          <a:prstGeom prst="rect">
            <a:avLst/>
          </a:prstGeom>
        </p:spPr>
      </p:pic>
    </p:spTree>
    <p:extLst>
      <p:ext uri="{BB962C8B-B14F-4D97-AF65-F5344CB8AC3E}">
        <p14:creationId xmlns:p14="http://schemas.microsoft.com/office/powerpoint/2010/main" val="1086555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 Shot 2013-06-11 at 11.49.49 PM.png"/>
          <p:cNvPicPr>
            <a:picLocks noGrp="1" noChangeAspect="1"/>
          </p:cNvPicPr>
          <p:nvPr>
            <p:ph idx="1"/>
          </p:nvPr>
        </p:nvPicPr>
        <p:blipFill>
          <a:blip r:embed="rId3">
            <a:extLst>
              <a:ext uri="{28A0092B-C50C-407E-A947-70E740481C1C}">
                <a14:useLocalDpi xmlns:a14="http://schemas.microsoft.com/office/drawing/2010/main" val="0"/>
              </a:ext>
            </a:extLst>
          </a:blip>
          <a:srcRect l="-15101" r="-15101"/>
          <a:stretch>
            <a:fillRect/>
          </a:stretch>
        </p:blipFill>
        <p:spPr>
          <a:xfrm>
            <a:off x="457200" y="250713"/>
            <a:ext cx="8229600" cy="4525963"/>
          </a:xfrm>
        </p:spPr>
      </p:pic>
      <p:sp>
        <p:nvSpPr>
          <p:cNvPr id="9" name="Rectangle 8"/>
          <p:cNvSpPr/>
          <p:nvPr/>
        </p:nvSpPr>
        <p:spPr>
          <a:xfrm>
            <a:off x="1424187" y="4835886"/>
            <a:ext cx="6241408" cy="954107"/>
          </a:xfrm>
          <a:prstGeom prst="rect">
            <a:avLst/>
          </a:prstGeom>
        </p:spPr>
        <p:txBody>
          <a:bodyPr wrap="square">
            <a:spAutoFit/>
          </a:bodyPr>
          <a:lstStyle/>
          <a:p>
            <a:r>
              <a:rPr lang="en-US" sz="1400" dirty="0" smtClean="0"/>
              <a:t>ENCODE</a:t>
            </a:r>
            <a:r>
              <a:rPr lang="en-US" sz="1400" dirty="0"/>
              <a:t>, the Encyclopedia of DNA Elements, is a project funded by the National Human Genome Research Institute to identify all regions of transcription, transcription factor association, chromatin structure and histone modification in the human genome sequence.</a:t>
            </a:r>
          </a:p>
        </p:txBody>
      </p:sp>
    </p:spTree>
    <p:extLst>
      <p:ext uri="{BB962C8B-B14F-4D97-AF65-F5344CB8AC3E}">
        <p14:creationId xmlns:p14="http://schemas.microsoft.com/office/powerpoint/2010/main" val="3640703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ENCyclopedia</a:t>
            </a:r>
            <a:r>
              <a:rPr lang="en-US" dirty="0" smtClean="0"/>
              <a:t> Of </a:t>
            </a:r>
            <a:r>
              <a:rPr lang="en-US" dirty="0" err="1" smtClean="0"/>
              <a:t>Dna</a:t>
            </a:r>
            <a:r>
              <a:rPr lang="en-US" dirty="0" smtClean="0"/>
              <a:t> Elements</a:t>
            </a:r>
            <a:endParaRPr lang="en-US" dirty="0"/>
          </a:p>
        </p:txBody>
      </p:sp>
      <p:pic>
        <p:nvPicPr>
          <p:cNvPr id="6" name="Content Placeholder 5"/>
          <p:cNvPicPr>
            <a:picLocks noGrp="1" noChangeAspect="1"/>
          </p:cNvPicPr>
          <p:nvPr>
            <p:ph idx="1"/>
          </p:nvPr>
        </p:nvPicPr>
        <p:blipFill rotWithShape="1">
          <a:blip r:embed="rId2"/>
          <a:srcRect l="70" r="1185" b="8243"/>
          <a:stretch/>
        </p:blipFill>
        <p:spPr>
          <a:xfrm>
            <a:off x="304799" y="1600201"/>
            <a:ext cx="4749801" cy="4152900"/>
          </a:xfrm>
        </p:spPr>
      </p:pic>
      <p:sp>
        <p:nvSpPr>
          <p:cNvPr id="5" name="Rectangle 4"/>
          <p:cNvSpPr/>
          <p:nvPr/>
        </p:nvSpPr>
        <p:spPr>
          <a:xfrm rot="20043942">
            <a:off x="3335204" y="2229670"/>
            <a:ext cx="5500220" cy="2677656"/>
          </a:xfrm>
          <a:prstGeom prst="rect">
            <a:avLst/>
          </a:prstGeom>
          <a:solidFill>
            <a:schemeClr val="bg1"/>
          </a:solidFill>
          <a:ln w="38100" cmpd="sng">
            <a:solidFill>
              <a:srgbClr val="FF0000"/>
            </a:solidFill>
          </a:ln>
        </p:spPr>
        <p:txBody>
          <a:bodyPr wrap="square">
            <a:spAutoFit/>
          </a:bodyPr>
          <a:lstStyle/>
          <a:p>
            <a:r>
              <a:rPr lang="en-US" sz="2400" dirty="0"/>
              <a:t>Cumulatively, we observed a total of 62.1% and 74.7% of the human genome to be covered by either processed or primary transcripts, respectively, with no cell line showing more than 56.7% of the union of the expressed </a:t>
            </a:r>
            <a:r>
              <a:rPr lang="en-US" sz="2400" dirty="0" err="1"/>
              <a:t>transcriptomes</a:t>
            </a:r>
            <a:r>
              <a:rPr lang="en-US" sz="2400" dirty="0"/>
              <a:t> across all cell </a:t>
            </a:r>
            <a:r>
              <a:rPr lang="en-US" sz="2400" dirty="0" smtClean="0"/>
              <a:t>lines.</a:t>
            </a:r>
          </a:p>
        </p:txBody>
      </p:sp>
    </p:spTree>
    <p:extLst>
      <p:ext uri="{BB962C8B-B14F-4D97-AF65-F5344CB8AC3E}">
        <p14:creationId xmlns:p14="http://schemas.microsoft.com/office/powerpoint/2010/main" val="304800433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rcRect t="-27159" b="-27159"/>
          <a:stretch>
            <a:fillRect/>
          </a:stretch>
        </p:blipFill>
        <p:spPr>
          <a:xfrm>
            <a:off x="1305647" y="56703"/>
            <a:ext cx="6450552" cy="7228980"/>
          </a:xfrm>
        </p:spPr>
      </p:pic>
      <p:sp>
        <p:nvSpPr>
          <p:cNvPr id="2" name="Title 1"/>
          <p:cNvSpPr>
            <a:spLocks noGrp="1"/>
          </p:cNvSpPr>
          <p:nvPr>
            <p:ph type="title"/>
          </p:nvPr>
        </p:nvSpPr>
        <p:spPr/>
        <p:txBody>
          <a:bodyPr>
            <a:normAutofit fontScale="90000"/>
          </a:bodyPr>
          <a:lstStyle/>
          <a:p>
            <a:r>
              <a:rPr lang="en-US" dirty="0" smtClean="0"/>
              <a:t>Different kind of RNAs have different expression values</a:t>
            </a:r>
            <a:endParaRPr lang="en-US" dirty="0"/>
          </a:p>
        </p:txBody>
      </p:sp>
      <p:sp>
        <p:nvSpPr>
          <p:cNvPr id="9" name="Rectangle 8"/>
          <p:cNvSpPr/>
          <p:nvPr/>
        </p:nvSpPr>
        <p:spPr>
          <a:xfrm>
            <a:off x="3478695" y="6056143"/>
            <a:ext cx="4063999" cy="923330"/>
          </a:xfrm>
          <a:prstGeom prst="rect">
            <a:avLst/>
          </a:prstGeom>
        </p:spPr>
        <p:txBody>
          <a:bodyPr wrap="square">
            <a:spAutoFit/>
          </a:bodyPr>
          <a:lstStyle/>
          <a:p>
            <a:r>
              <a:rPr lang="en-US" b="1" dirty="0"/>
              <a:t>Landscape of transcription in human cells,</a:t>
            </a:r>
            <a:r>
              <a:rPr lang="en-GB" dirty="0"/>
              <a:t> S </a:t>
            </a:r>
            <a:r>
              <a:rPr lang="en-GB" dirty="0" err="1"/>
              <a:t>Djebali</a:t>
            </a:r>
            <a:r>
              <a:rPr lang="en-GB" dirty="0"/>
              <a:t> </a:t>
            </a:r>
            <a:r>
              <a:rPr lang="en-GB" i="1" dirty="0"/>
              <a:t>et al. </a:t>
            </a:r>
            <a:r>
              <a:rPr lang="en-GB" b="1" i="1" dirty="0"/>
              <a:t>Nature 2012</a:t>
            </a:r>
            <a:endParaRPr lang="en-GB" b="1" dirty="0"/>
          </a:p>
          <a:p>
            <a:endParaRPr lang="en-US" b="1" dirty="0"/>
          </a:p>
        </p:txBody>
      </p:sp>
    </p:spTree>
    <p:extLst>
      <p:ext uri="{BB962C8B-B14F-4D97-AF65-F5344CB8AC3E}">
        <p14:creationId xmlns:p14="http://schemas.microsoft.com/office/powerpoint/2010/main" val="1699987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261817055"/>
              </p:ext>
            </p:extLst>
          </p:nvPr>
        </p:nvGraphicFramePr>
        <p:xfrm>
          <a:off x="2599266" y="392888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951971"/>
            <a:ext cx="8229600" cy="1143000"/>
          </a:xfrm>
        </p:spPr>
        <p:txBody>
          <a:bodyPr>
            <a:normAutofit fontScale="90000"/>
          </a:bodyPr>
          <a:lstStyle/>
          <a:p>
            <a:r>
              <a:rPr lang="en-US" dirty="0" smtClean="0"/>
              <a:t>What defines RNA depends on how you look at it</a:t>
            </a:r>
            <a:br>
              <a:rPr lang="en-US" dirty="0" smtClean="0"/>
            </a:br>
            <a:endParaRPr lang="en-US" dirty="0"/>
          </a:p>
        </p:txBody>
      </p:sp>
      <p:graphicFrame>
        <p:nvGraphicFramePr>
          <p:cNvPr id="13" name="Chart 12"/>
          <p:cNvGraphicFramePr>
            <a:graphicFrameLocks/>
          </p:cNvGraphicFramePr>
          <p:nvPr>
            <p:extLst>
              <p:ext uri="{D42A27DB-BD31-4B8C-83A1-F6EECF244321}">
                <p14:modId xmlns:p14="http://schemas.microsoft.com/office/powerpoint/2010/main" val="943886251"/>
              </p:ext>
            </p:extLst>
          </p:nvPr>
        </p:nvGraphicFramePr>
        <p:xfrm>
          <a:off x="1779029" y="2852878"/>
          <a:ext cx="4126471" cy="2487252"/>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p:cNvSpPr/>
          <p:nvPr/>
        </p:nvSpPr>
        <p:spPr>
          <a:xfrm>
            <a:off x="3478695" y="6056143"/>
            <a:ext cx="4063999" cy="861774"/>
          </a:xfrm>
          <a:prstGeom prst="rect">
            <a:avLst/>
          </a:prstGeom>
        </p:spPr>
        <p:txBody>
          <a:bodyPr wrap="square">
            <a:spAutoFit/>
          </a:bodyPr>
          <a:lstStyle/>
          <a:p>
            <a:r>
              <a:rPr lang="en-US" sz="1600" dirty="0" smtClean="0"/>
              <a:t>Adapted from </a:t>
            </a:r>
            <a:r>
              <a:rPr lang="en-US" sz="1600" b="1" dirty="0" smtClean="0"/>
              <a:t>Landscape </a:t>
            </a:r>
            <a:r>
              <a:rPr lang="en-US" sz="1600" b="1" dirty="0"/>
              <a:t>of transcription in human cells,</a:t>
            </a:r>
            <a:r>
              <a:rPr lang="en-GB" sz="1600" dirty="0"/>
              <a:t> S </a:t>
            </a:r>
            <a:r>
              <a:rPr lang="en-GB" sz="1600" dirty="0" err="1"/>
              <a:t>Djebali</a:t>
            </a:r>
            <a:r>
              <a:rPr lang="en-GB" sz="1600" dirty="0"/>
              <a:t> </a:t>
            </a:r>
            <a:r>
              <a:rPr lang="en-GB" sz="1600" i="1" dirty="0"/>
              <a:t>et al. </a:t>
            </a:r>
            <a:r>
              <a:rPr lang="en-GB" sz="1600" b="1" i="1" dirty="0"/>
              <a:t>Nature 2012</a:t>
            </a:r>
            <a:endParaRPr lang="en-GB" sz="1600" b="1" dirty="0"/>
          </a:p>
          <a:p>
            <a:endParaRPr lang="en-US" b="1" dirty="0"/>
          </a:p>
        </p:txBody>
      </p:sp>
      <p:graphicFrame>
        <p:nvGraphicFramePr>
          <p:cNvPr id="12" name="Chart 11"/>
          <p:cNvGraphicFramePr>
            <a:graphicFrameLocks/>
          </p:cNvGraphicFramePr>
          <p:nvPr>
            <p:extLst>
              <p:ext uri="{D42A27DB-BD31-4B8C-83A1-F6EECF244321}">
                <p14:modId xmlns:p14="http://schemas.microsoft.com/office/powerpoint/2010/main" val="2790388855"/>
              </p:ext>
            </p:extLst>
          </p:nvPr>
        </p:nvGraphicFramePr>
        <p:xfrm>
          <a:off x="4669366" y="2557280"/>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2388644809"/>
              </p:ext>
            </p:extLst>
          </p:nvPr>
        </p:nvGraphicFramePr>
        <p:xfrm>
          <a:off x="-395241" y="2852878"/>
          <a:ext cx="3760741" cy="244760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61577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_SciLifeLab_UU_14dectes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PPT_SciLifeLab_UU_14dectest.potx</Template>
  <TotalTime>41583</TotalTime>
  <Words>921</Words>
  <Application>Microsoft Macintosh PowerPoint</Application>
  <PresentationFormat>On-screen Show (4:3)</PresentationFormat>
  <Paragraphs>140</Paragraphs>
  <Slides>29</Slides>
  <Notes>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PPT_SciLifeLab_UU_14dectest</vt:lpstr>
      <vt:lpstr>RNA-seq Introduction</vt:lpstr>
      <vt:lpstr>DNA is the same in all cells but which RNAs that is present  is different in all cells</vt:lpstr>
      <vt:lpstr>There is a wide variety of different functional RNAs</vt:lpstr>
      <vt:lpstr>Which RNAs (and sometimes then translated to proteins) varies between samples </vt:lpstr>
      <vt:lpstr>RNA gives information on which genes that are expressed</vt:lpstr>
      <vt:lpstr>PowerPoint Presentation</vt:lpstr>
      <vt:lpstr>ENCyclopedia Of Dna Elements</vt:lpstr>
      <vt:lpstr>Different kind of RNAs have different expression values</vt:lpstr>
      <vt:lpstr>What defines RNA depends on how you look at it </vt:lpstr>
      <vt:lpstr>One gene many different mRNAs</vt:lpstr>
      <vt:lpstr> Defining functional DNA elements in the human genome </vt:lpstr>
      <vt:lpstr>PowerPoint Presentation</vt:lpstr>
      <vt:lpstr>RNA seq course</vt:lpstr>
      <vt:lpstr>The RNA seq course</vt:lpstr>
      <vt:lpstr>How are RNA-seq data generated?</vt:lpstr>
      <vt:lpstr>Depending on the different steps you will get different results</vt:lpstr>
      <vt:lpstr>PowerPoint Presentation</vt:lpstr>
      <vt:lpstr>Promises and pitfalls</vt:lpstr>
      <vt:lpstr>RNA seq reads correspond directly to abundance of RNAs in the sample</vt:lpstr>
      <vt:lpstr>Map reads to reference</vt:lpstr>
      <vt:lpstr>PowerPoint Presentation</vt:lpstr>
      <vt:lpstr>Transcriptome assembly without reference </vt:lpstr>
      <vt:lpstr>PowerPoint Presentation</vt:lpstr>
      <vt:lpstr>Quality control -samples might not be what you think they are</vt:lpstr>
      <vt:lpstr>RNA QC</vt:lpstr>
      <vt:lpstr>Differential expression analysis using univariate analysis</vt:lpstr>
      <vt:lpstr>Gene set analysis and data integration </vt:lpstr>
      <vt:lpstr>microRNA analysis (Johan)</vt:lpstr>
      <vt:lpstr>Single cell RNA-seq analysis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Lundgren</dc:creator>
  <cp:lastModifiedBy>Johan Reimegård</cp:lastModifiedBy>
  <cp:revision>100</cp:revision>
  <dcterms:created xsi:type="dcterms:W3CDTF">2012-12-14T10:30:01Z</dcterms:created>
  <dcterms:modified xsi:type="dcterms:W3CDTF">2017-03-14T08:38:26Z</dcterms:modified>
</cp:coreProperties>
</file>